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94"/>
  </p:notesMasterIdLst>
  <p:sldIdLst>
    <p:sldId id="256" r:id="rId5"/>
    <p:sldId id="667" r:id="rId6"/>
    <p:sldId id="653" r:id="rId7"/>
    <p:sldId id="271" r:id="rId8"/>
    <p:sldId id="272" r:id="rId9"/>
    <p:sldId id="654" r:id="rId10"/>
    <p:sldId id="257" r:id="rId11"/>
    <p:sldId id="259" r:id="rId12"/>
    <p:sldId id="260" r:id="rId13"/>
    <p:sldId id="261" r:id="rId14"/>
    <p:sldId id="262" r:id="rId15"/>
    <p:sldId id="265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4" r:id="rId24"/>
    <p:sldId id="275" r:id="rId25"/>
    <p:sldId id="276" r:id="rId26"/>
    <p:sldId id="277" r:id="rId27"/>
    <p:sldId id="655" r:id="rId28"/>
    <p:sldId id="278" r:id="rId29"/>
    <p:sldId id="279" r:id="rId30"/>
    <p:sldId id="656" r:id="rId31"/>
    <p:sldId id="359" r:id="rId32"/>
    <p:sldId id="353" r:id="rId33"/>
    <p:sldId id="354" r:id="rId34"/>
    <p:sldId id="369" r:id="rId35"/>
    <p:sldId id="355" r:id="rId36"/>
    <p:sldId id="356" r:id="rId37"/>
    <p:sldId id="357" r:id="rId38"/>
    <p:sldId id="358" r:id="rId39"/>
    <p:sldId id="351" r:id="rId40"/>
    <p:sldId id="403" r:id="rId41"/>
    <p:sldId id="404" r:id="rId42"/>
    <p:sldId id="405" r:id="rId43"/>
    <p:sldId id="407" r:id="rId44"/>
    <p:sldId id="406" r:id="rId45"/>
    <p:sldId id="411" r:id="rId46"/>
    <p:sldId id="408" r:id="rId47"/>
    <p:sldId id="409" r:id="rId48"/>
    <p:sldId id="410" r:id="rId49"/>
    <p:sldId id="422" r:id="rId50"/>
    <p:sldId id="424" r:id="rId51"/>
    <p:sldId id="423" r:id="rId52"/>
    <p:sldId id="425" r:id="rId53"/>
    <p:sldId id="454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55" r:id="rId62"/>
    <p:sldId id="433" r:id="rId63"/>
    <p:sldId id="434" r:id="rId64"/>
    <p:sldId id="435" r:id="rId65"/>
    <p:sldId id="436" r:id="rId66"/>
    <p:sldId id="437" r:id="rId67"/>
    <p:sldId id="438" r:id="rId68"/>
    <p:sldId id="421" r:id="rId69"/>
    <p:sldId id="325" r:id="rId70"/>
    <p:sldId id="324" r:id="rId71"/>
    <p:sldId id="326" r:id="rId72"/>
    <p:sldId id="347" r:id="rId73"/>
    <p:sldId id="327" r:id="rId74"/>
    <p:sldId id="328" r:id="rId75"/>
    <p:sldId id="329" r:id="rId76"/>
    <p:sldId id="330" r:id="rId77"/>
    <p:sldId id="331" r:id="rId78"/>
    <p:sldId id="348" r:id="rId79"/>
    <p:sldId id="332" r:id="rId80"/>
    <p:sldId id="334" r:id="rId81"/>
    <p:sldId id="335" r:id="rId82"/>
    <p:sldId id="350" r:id="rId83"/>
    <p:sldId id="337" r:id="rId84"/>
    <p:sldId id="338" r:id="rId85"/>
    <p:sldId id="339" r:id="rId86"/>
    <p:sldId id="340" r:id="rId87"/>
    <p:sldId id="349" r:id="rId88"/>
    <p:sldId id="341" r:id="rId89"/>
    <p:sldId id="342" r:id="rId90"/>
    <p:sldId id="343" r:id="rId91"/>
    <p:sldId id="344" r:id="rId92"/>
    <p:sldId id="345" r:id="rId93"/>
    <p:sldId id="346" r:id="rId94"/>
    <p:sldId id="450" r:id="rId95"/>
    <p:sldId id="439" r:id="rId96"/>
    <p:sldId id="440" r:id="rId97"/>
    <p:sldId id="451" r:id="rId98"/>
    <p:sldId id="456" r:id="rId99"/>
    <p:sldId id="441" r:id="rId100"/>
    <p:sldId id="442" r:id="rId101"/>
    <p:sldId id="443" r:id="rId102"/>
    <p:sldId id="447" r:id="rId103"/>
    <p:sldId id="444" r:id="rId104"/>
    <p:sldId id="448" r:id="rId105"/>
    <p:sldId id="449" r:id="rId106"/>
    <p:sldId id="284" r:id="rId107"/>
    <p:sldId id="285" r:id="rId108"/>
    <p:sldId id="286" r:id="rId109"/>
    <p:sldId id="287" r:id="rId110"/>
    <p:sldId id="288" r:id="rId111"/>
    <p:sldId id="289" r:id="rId112"/>
    <p:sldId id="290" r:id="rId113"/>
    <p:sldId id="291" r:id="rId114"/>
    <p:sldId id="457" r:id="rId115"/>
    <p:sldId id="458" r:id="rId116"/>
    <p:sldId id="459" r:id="rId117"/>
    <p:sldId id="460" r:id="rId118"/>
    <p:sldId id="461" r:id="rId119"/>
    <p:sldId id="463" r:id="rId120"/>
    <p:sldId id="464" r:id="rId121"/>
    <p:sldId id="462" r:id="rId122"/>
    <p:sldId id="465" r:id="rId123"/>
    <p:sldId id="468" r:id="rId124"/>
    <p:sldId id="469" r:id="rId125"/>
    <p:sldId id="470" r:id="rId126"/>
    <p:sldId id="471" r:id="rId127"/>
    <p:sldId id="514" r:id="rId128"/>
    <p:sldId id="473" r:id="rId129"/>
    <p:sldId id="474" r:id="rId130"/>
    <p:sldId id="475" r:id="rId131"/>
    <p:sldId id="573" r:id="rId132"/>
    <p:sldId id="574" r:id="rId133"/>
    <p:sldId id="575" r:id="rId134"/>
    <p:sldId id="576" r:id="rId135"/>
    <p:sldId id="577" r:id="rId136"/>
    <p:sldId id="578" r:id="rId137"/>
    <p:sldId id="579" r:id="rId138"/>
    <p:sldId id="580" r:id="rId139"/>
    <p:sldId id="581" r:id="rId140"/>
    <p:sldId id="582" r:id="rId141"/>
    <p:sldId id="583" r:id="rId142"/>
    <p:sldId id="584" r:id="rId143"/>
    <p:sldId id="585" r:id="rId144"/>
    <p:sldId id="586" r:id="rId145"/>
    <p:sldId id="587" r:id="rId146"/>
    <p:sldId id="588" r:id="rId147"/>
    <p:sldId id="589" r:id="rId148"/>
    <p:sldId id="590" r:id="rId149"/>
    <p:sldId id="591" r:id="rId150"/>
    <p:sldId id="592" r:id="rId151"/>
    <p:sldId id="593" r:id="rId152"/>
    <p:sldId id="594" r:id="rId153"/>
    <p:sldId id="595" r:id="rId154"/>
    <p:sldId id="596" r:id="rId155"/>
    <p:sldId id="597" r:id="rId156"/>
    <p:sldId id="598" r:id="rId157"/>
    <p:sldId id="599" r:id="rId158"/>
    <p:sldId id="658" r:id="rId159"/>
    <p:sldId id="280" r:id="rId160"/>
    <p:sldId id="282" r:id="rId161"/>
    <p:sldId id="281" r:id="rId162"/>
    <p:sldId id="283" r:id="rId163"/>
    <p:sldId id="360" r:id="rId164"/>
    <p:sldId id="691" r:id="rId165"/>
    <p:sldId id="693" r:id="rId166"/>
    <p:sldId id="694" r:id="rId167"/>
    <p:sldId id="361" r:id="rId168"/>
    <p:sldId id="362" r:id="rId169"/>
    <p:sldId id="363" r:id="rId170"/>
    <p:sldId id="364" r:id="rId171"/>
    <p:sldId id="365" r:id="rId172"/>
    <p:sldId id="366" r:id="rId173"/>
    <p:sldId id="665" r:id="rId174"/>
    <p:sldId id="673" r:id="rId175"/>
    <p:sldId id="666" r:id="rId176"/>
    <p:sldId id="671" r:id="rId177"/>
    <p:sldId id="674" r:id="rId178"/>
    <p:sldId id="675" r:id="rId179"/>
    <p:sldId id="689" r:id="rId180"/>
    <p:sldId id="677" r:id="rId181"/>
    <p:sldId id="678" r:id="rId182"/>
    <p:sldId id="679" r:id="rId183"/>
    <p:sldId id="680" r:id="rId184"/>
    <p:sldId id="676" r:id="rId185"/>
    <p:sldId id="681" r:id="rId186"/>
    <p:sldId id="682" r:id="rId187"/>
    <p:sldId id="683" r:id="rId188"/>
    <p:sldId id="684" r:id="rId189"/>
    <p:sldId id="685" r:id="rId190"/>
    <p:sldId id="686" r:id="rId191"/>
    <p:sldId id="687" r:id="rId192"/>
    <p:sldId id="688" r:id="rId1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03CD68-852E-4221-BCDB-97B55375F80A}">
          <p14:sldIdLst>
            <p14:sldId id="256"/>
            <p14:sldId id="667"/>
            <p14:sldId id="653"/>
            <p14:sldId id="271"/>
            <p14:sldId id="272"/>
            <p14:sldId id="654"/>
            <p14:sldId id="257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68"/>
            <p14:sldId id="269"/>
            <p14:sldId id="270"/>
            <p14:sldId id="274"/>
            <p14:sldId id="275"/>
            <p14:sldId id="276"/>
            <p14:sldId id="277"/>
            <p14:sldId id="655"/>
            <p14:sldId id="278"/>
            <p14:sldId id="279"/>
            <p14:sldId id="656"/>
            <p14:sldId id="359"/>
            <p14:sldId id="353"/>
            <p14:sldId id="354"/>
            <p14:sldId id="369"/>
            <p14:sldId id="355"/>
            <p14:sldId id="356"/>
            <p14:sldId id="357"/>
            <p14:sldId id="358"/>
            <p14:sldId id="351"/>
            <p14:sldId id="403"/>
            <p14:sldId id="404"/>
            <p14:sldId id="405"/>
            <p14:sldId id="407"/>
            <p14:sldId id="406"/>
            <p14:sldId id="411"/>
            <p14:sldId id="408"/>
            <p14:sldId id="409"/>
            <p14:sldId id="410"/>
            <p14:sldId id="422"/>
            <p14:sldId id="424"/>
            <p14:sldId id="423"/>
            <p14:sldId id="425"/>
            <p14:sldId id="454"/>
            <p14:sldId id="426"/>
            <p14:sldId id="427"/>
            <p14:sldId id="428"/>
            <p14:sldId id="429"/>
            <p14:sldId id="430"/>
            <p14:sldId id="431"/>
            <p14:sldId id="432"/>
            <p14:sldId id="455"/>
            <p14:sldId id="433"/>
            <p14:sldId id="434"/>
            <p14:sldId id="435"/>
            <p14:sldId id="436"/>
            <p14:sldId id="437"/>
            <p14:sldId id="438"/>
            <p14:sldId id="421"/>
            <p14:sldId id="325"/>
            <p14:sldId id="324"/>
            <p14:sldId id="326"/>
            <p14:sldId id="347"/>
            <p14:sldId id="327"/>
            <p14:sldId id="328"/>
            <p14:sldId id="329"/>
            <p14:sldId id="330"/>
            <p14:sldId id="331"/>
            <p14:sldId id="348"/>
            <p14:sldId id="332"/>
            <p14:sldId id="334"/>
            <p14:sldId id="335"/>
            <p14:sldId id="350"/>
            <p14:sldId id="337"/>
            <p14:sldId id="338"/>
            <p14:sldId id="339"/>
            <p14:sldId id="340"/>
            <p14:sldId id="349"/>
            <p14:sldId id="341"/>
            <p14:sldId id="342"/>
            <p14:sldId id="343"/>
            <p14:sldId id="344"/>
            <p14:sldId id="345"/>
            <p14:sldId id="346"/>
            <p14:sldId id="450"/>
            <p14:sldId id="439"/>
            <p14:sldId id="440"/>
            <p14:sldId id="451"/>
            <p14:sldId id="456"/>
            <p14:sldId id="441"/>
            <p14:sldId id="442"/>
            <p14:sldId id="443"/>
            <p14:sldId id="447"/>
            <p14:sldId id="444"/>
            <p14:sldId id="448"/>
            <p14:sldId id="449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457"/>
            <p14:sldId id="458"/>
            <p14:sldId id="459"/>
            <p14:sldId id="460"/>
            <p14:sldId id="461"/>
            <p14:sldId id="463"/>
            <p14:sldId id="464"/>
            <p14:sldId id="462"/>
            <p14:sldId id="465"/>
            <p14:sldId id="468"/>
            <p14:sldId id="469"/>
            <p14:sldId id="470"/>
            <p14:sldId id="471"/>
            <p14:sldId id="514"/>
            <p14:sldId id="473"/>
            <p14:sldId id="474"/>
            <p14:sldId id="475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58"/>
            <p14:sldId id="280"/>
            <p14:sldId id="282"/>
            <p14:sldId id="281"/>
            <p14:sldId id="283"/>
            <p14:sldId id="360"/>
            <p14:sldId id="691"/>
            <p14:sldId id="693"/>
            <p14:sldId id="694"/>
            <p14:sldId id="361"/>
            <p14:sldId id="362"/>
            <p14:sldId id="363"/>
            <p14:sldId id="364"/>
            <p14:sldId id="365"/>
            <p14:sldId id="366"/>
            <p14:sldId id="665"/>
            <p14:sldId id="673"/>
            <p14:sldId id="666"/>
            <p14:sldId id="671"/>
            <p14:sldId id="674"/>
            <p14:sldId id="675"/>
            <p14:sldId id="689"/>
            <p14:sldId id="677"/>
            <p14:sldId id="678"/>
            <p14:sldId id="679"/>
            <p14:sldId id="680"/>
            <p14:sldId id="676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</p14:sldIdLst>
        </p14:section>
        <p14:section name="Untitled Section" id="{A06AAE5C-9090-4C0D-B16E-917FAD06E0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584" autoAdjust="0"/>
  </p:normalViewPr>
  <p:slideViewPr>
    <p:cSldViewPr snapToGrid="0">
      <p:cViewPr varScale="1">
        <p:scale>
          <a:sx n="55" d="100"/>
          <a:sy n="55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2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96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tableStyles" Target="tableStyles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presProps" Target="presProps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0FC5-7FA9-469E-BBD0-76B0EEBD990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A5CEB-A347-4BFC-A8A9-3867E6842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A5CEB-A347-4BFC-A8A9-3867E68421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4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A5CEB-A347-4BFC-A8A9-3867E68421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2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A5CEB-A347-4BFC-A8A9-3867E684211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3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9060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5247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809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2053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860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32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89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008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289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244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1521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126C24-62E5-4F4A-88B2-4E138593223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48208A-F11C-4634-AA48-F17F7BB32C9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Oracl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35" y="20472"/>
            <a:ext cx="2695434" cy="6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2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225" y="1970690"/>
            <a:ext cx="9310215" cy="1712532"/>
          </a:xfrm>
        </p:spPr>
        <p:txBody>
          <a:bodyPr/>
          <a:lstStyle/>
          <a:p>
            <a:pPr algn="l"/>
            <a:r>
              <a:rPr lang="en-US" sz="6600" b="1" u="sng" dirty="0"/>
              <a:t>Accounts Receivable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7750" y="4393515"/>
            <a:ext cx="988567" cy="478030"/>
          </a:xfrm>
        </p:spPr>
        <p:txBody>
          <a:bodyPr>
            <a:normAutofit fontScale="92500"/>
          </a:bodyPr>
          <a:lstStyle/>
          <a:p>
            <a:pPr algn="l"/>
            <a:r>
              <a:rPr lang="en-US" b="1" dirty="0"/>
              <a:t>project</a:t>
            </a:r>
          </a:p>
        </p:txBody>
      </p:sp>
      <p:pic>
        <p:nvPicPr>
          <p:cNvPr id="5" name="Picture 2" descr="Orac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35" y="20472"/>
            <a:ext cx="2695434" cy="6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2844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Add Country, Address, City, County, State, Postal Code</a:t>
            </a:r>
          </a:p>
        </p:txBody>
      </p:sp>
      <p:pic>
        <p:nvPicPr>
          <p:cNvPr id="3" name="Picture 2" descr="Create Organization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1" y="1881603"/>
            <a:ext cx="10814154" cy="46406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711253" y="1573967"/>
            <a:ext cx="899409" cy="2143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987384" y="3717561"/>
            <a:ext cx="1723869" cy="31908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95860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2766-639A-EE36-C8EF-7242C4B5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9B15-E4D1-4454-2685-559A32E3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Creating final accounting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D96448-3CE8-3381-5C49-8D8B73B3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1930399"/>
            <a:ext cx="10245436" cy="47474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4544291" y="3943927"/>
            <a:ext cx="1847273" cy="203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3F768-2A5D-0304-C23C-E20E3CE9E0B2}"/>
              </a:ext>
            </a:extLst>
          </p:cNvPr>
          <p:cNvSpPr/>
          <p:nvPr/>
        </p:nvSpPr>
        <p:spPr>
          <a:xfrm>
            <a:off x="4793673" y="5107708"/>
            <a:ext cx="1302328" cy="203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1611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6CBC-0C9F-7247-3D6C-5C1A6F12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701-3736-5058-E6A0-156B0541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322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TOOLS &gt; View Accounting</a:t>
            </a:r>
            <a:endParaRPr lang="en-US" sz="3600" dirty="0"/>
          </a:p>
        </p:txBody>
      </p:sp>
      <p:pic>
        <p:nvPicPr>
          <p:cNvPr id="42" name="Picture 4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1D4997-A0C8-DF4B-58C2-3B370F96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48" y="1537855"/>
            <a:ext cx="9753600" cy="5066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660071" y="2018140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0251" y="178733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11506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FB21-4B15-D25F-424A-5BA4AB9E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4F38-3D7F-ABB2-2B1B-6A7B52EC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Transaction’s journal entry</a:t>
            </a:r>
          </a:p>
        </p:txBody>
      </p:sp>
      <p:pic>
        <p:nvPicPr>
          <p:cNvPr id="44" name="Picture 4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CF8E8C-2C6D-2CA9-90CD-5C4B7F37B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58" y="1662546"/>
            <a:ext cx="9334988" cy="48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0539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Enter Invoices</a:t>
            </a:r>
            <a:r>
              <a:rPr lang="ar-EG" sz="3200" b="1" dirty="0"/>
              <a:t/>
            </a:r>
            <a:br>
              <a:rPr lang="ar-EG" sz="3200" b="1" dirty="0"/>
            </a:br>
            <a:r>
              <a:rPr lang="en-US" sz="3200" dirty="0"/>
              <a:t> Press </a:t>
            </a:r>
            <a:r>
              <a:rPr lang="en-US" sz="3200" dirty="0" smtClean="0"/>
              <a:t>Transactions</a:t>
            </a:r>
            <a:r>
              <a:rPr lang="en-US" sz="3200" dirty="0"/>
              <a:t> </a:t>
            </a:r>
            <a:r>
              <a:rPr lang="en-US" sz="3200" dirty="0" smtClean="0"/>
              <a:t>&gt; </a:t>
            </a:r>
            <a:r>
              <a:rPr lang="en-US" sz="3200" dirty="0"/>
              <a:t>Transactions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6117" y="1899280"/>
            <a:ext cx="9649099" cy="495517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06598" y="3573109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43920" y="3611388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12689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23" y="913765"/>
            <a:ext cx="10570028" cy="628197"/>
          </a:xfrm>
        </p:spPr>
        <p:txBody>
          <a:bodyPr>
            <a:noAutofit/>
          </a:bodyPr>
          <a:lstStyle/>
          <a:p>
            <a:pPr lvl="0"/>
            <a:r>
              <a:rPr lang="en-US" sz="4000" dirty="0"/>
              <a:t> </a:t>
            </a:r>
            <a:r>
              <a:rPr lang="en-US" sz="2400" dirty="0"/>
              <a:t>Select the type of invoice, select the currency, enter the customer who makes an invoice for him, and select the payment term</a:t>
            </a:r>
            <a:r>
              <a:rPr lang="ar-EG" sz="2400" dirty="0"/>
              <a:t>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ar-EG" sz="2400" dirty="0"/>
              <a:t>                                </a:t>
            </a:r>
            <a:r>
              <a:rPr lang="en-US" sz="2400" dirty="0"/>
              <a:t>Press Line Items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4534" y="2058488"/>
            <a:ext cx="8684623" cy="42759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9241" y="2796540"/>
            <a:ext cx="1456419" cy="11430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9241" y="2920094"/>
            <a:ext cx="1456419" cy="123008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0181" y="3139440"/>
            <a:ext cx="1890759" cy="17526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0366" y="2804160"/>
            <a:ext cx="653053" cy="10668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92714" y="5151120"/>
            <a:ext cx="655186" cy="16002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9240" y="4576898"/>
            <a:ext cx="1730739" cy="17036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1859" y="3534046"/>
            <a:ext cx="1478281" cy="12246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83904" y="4994816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45564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Enter in This Invoice</a:t>
            </a:r>
            <a:r>
              <a:rPr lang="ar-EG" sz="3200" dirty="0"/>
              <a:t> </a:t>
            </a:r>
            <a:r>
              <a:rPr lang="en-US" sz="3200" dirty="0"/>
              <a:t>the Type of line Items and amount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880" y="1690688"/>
            <a:ext cx="9159240" cy="4161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5694" y="2263140"/>
            <a:ext cx="1234306" cy="27432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0" y="2263140"/>
            <a:ext cx="982980" cy="27432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7020" y="2741931"/>
            <a:ext cx="3924300" cy="27432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88721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4345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Press Complete</a:t>
            </a:r>
            <a:r>
              <a:rPr lang="ar-SA" sz="4400" dirty="0"/>
              <a:t> 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91" y="1428088"/>
            <a:ext cx="9410218" cy="52932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30340" y="5318760"/>
            <a:ext cx="899160" cy="1905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256890" y="5194024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808862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/>
              <a:t>To Make this Invoice complete and transfer to the General </a:t>
            </a:r>
            <a:r>
              <a:rPr lang="en-US" sz="2000" b="1" dirty="0" smtClean="0"/>
              <a:t>ledger</a:t>
            </a:r>
            <a:br>
              <a:rPr lang="en-US" sz="2000" b="1" dirty="0" smtClean="0"/>
            </a:br>
            <a:r>
              <a:rPr lang="en-US" sz="2000" dirty="0" smtClean="0"/>
              <a:t>tools &gt; create accounting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dirty="0"/>
              <a:t>Press Tools &gt;&gt; Create Accounting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478280" y="1303020"/>
            <a:ext cx="9547860" cy="457962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463910" y="1246864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076696" y="1470702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78514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19477"/>
          </a:xfrm>
        </p:spPr>
        <p:txBody>
          <a:bodyPr>
            <a:normAutofit/>
          </a:bodyPr>
          <a:lstStyle/>
          <a:p>
            <a:r>
              <a:rPr lang="en-US" sz="3600" dirty="0"/>
              <a:t>Create Final </a:t>
            </a:r>
            <a:r>
              <a:rPr lang="en-US" sz="3600" dirty="0" smtClean="0"/>
              <a:t>Accounting &gt;Ok</a:t>
            </a:r>
            <a:endParaRPr lang="en-US" sz="3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46" y="1406768"/>
            <a:ext cx="11403623" cy="54512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2830244" y="3428997"/>
            <a:ext cx="1224475" cy="14947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3933" y="4317022"/>
            <a:ext cx="817098" cy="211105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74622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86085"/>
          </a:xfrm>
        </p:spPr>
        <p:txBody>
          <a:bodyPr>
            <a:noAutofit/>
          </a:bodyPr>
          <a:lstStyle/>
          <a:p>
            <a:r>
              <a:rPr lang="en-US" sz="3200" b="1" dirty="0"/>
              <a:t>To show The transaction for this invoice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Press Tools &gt;&gt; View Accounting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18745" y="1450731"/>
            <a:ext cx="11280531" cy="51962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724209" y="1450731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289848" y="1831731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619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55" y="484632"/>
            <a:ext cx="10058400" cy="954424"/>
          </a:xfrm>
        </p:spPr>
        <p:txBody>
          <a:bodyPr>
            <a:normAutofit/>
          </a:bodyPr>
          <a:lstStyle/>
          <a:p>
            <a:r>
              <a:rPr lang="en-US" sz="4000" dirty="0"/>
              <a:t>Primary, Apply</a:t>
            </a:r>
          </a:p>
        </p:txBody>
      </p:sp>
      <p:pic>
        <p:nvPicPr>
          <p:cNvPr id="3" name="Picture 2" descr="Create Organization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4" y="1690688"/>
            <a:ext cx="10523096" cy="47905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3154" y="5891134"/>
            <a:ext cx="554636" cy="32978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12434" y="4691921"/>
            <a:ext cx="554636" cy="56962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7816" y="1439056"/>
            <a:ext cx="854440" cy="293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035017" y="5581317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63413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8150" y="1055072"/>
            <a:ext cx="11315700" cy="5697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7414805" y="3636601"/>
            <a:ext cx="2963886" cy="72097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1763" y="0"/>
            <a:ext cx="9120513" cy="1241685"/>
          </a:xfrm>
        </p:spPr>
        <p:txBody>
          <a:bodyPr>
            <a:noAutofit/>
          </a:bodyPr>
          <a:lstStyle/>
          <a:p>
            <a:r>
              <a:rPr lang="en-US" sz="2800" dirty="0"/>
              <a:t>"Accounts receivable will be recorded as a debit, while revenue will be recorded as a credit."</a:t>
            </a:r>
          </a:p>
        </p:txBody>
      </p:sp>
    </p:spTree>
    <p:extLst>
      <p:ext uri="{BB962C8B-B14F-4D97-AF65-F5344CB8AC3E}">
        <p14:creationId xmlns:p14="http://schemas.microsoft.com/office/powerpoint/2010/main" val="1123270235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Enter an invoice with items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000" dirty="0"/>
              <a:t>Transactions&gt;&gt;Transactions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97158" y="1875452"/>
            <a:ext cx="11131421" cy="482392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028591" y="3445927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283627" y="3555920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65041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2" y="578499"/>
            <a:ext cx="10515600" cy="1112189"/>
          </a:xfrm>
          <a:ln w="28575">
            <a:noFill/>
          </a:ln>
        </p:spPr>
        <p:txBody>
          <a:bodyPr>
            <a:noAutofit/>
          </a:bodyPr>
          <a:lstStyle/>
          <a:p>
            <a:pPr algn="ctr" rtl="1"/>
            <a:r>
              <a:rPr lang="ar-SA" sz="2800" b="1" dirty="0"/>
              <a:t> </a:t>
            </a:r>
            <a:r>
              <a:rPr lang="en-US" sz="2800" b="1" dirty="0"/>
              <a:t>"Enter the customer name, currency, Date, invoice type, and payment term."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ar-EG" sz="2800" dirty="0"/>
              <a:t>  </a:t>
            </a:r>
            <a:r>
              <a:rPr lang="en-US" sz="2800" dirty="0"/>
              <a:t>Press Line Items</a:t>
            </a:r>
            <a:r>
              <a:rPr lang="ar-EG" sz="2800" dirty="0"/>
              <a:t>           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66192" y="1690688"/>
            <a:ext cx="10515600" cy="4924716"/>
          </a:xfrm>
          <a:prstGeom prst="rect">
            <a:avLst/>
          </a:prstGeom>
          <a:ln w="28575">
            <a:noFill/>
          </a:ln>
        </p:spPr>
      </p:pic>
      <p:sp>
        <p:nvSpPr>
          <p:cNvPr id="4" name="Rectangle 3"/>
          <p:cNvSpPr/>
          <p:nvPr/>
        </p:nvSpPr>
        <p:spPr>
          <a:xfrm>
            <a:off x="1555348" y="2593910"/>
            <a:ext cx="1887648" cy="13995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6890" y="2593910"/>
            <a:ext cx="942391" cy="13995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55348" y="2733869"/>
            <a:ext cx="1887648" cy="15862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77682" y="3433666"/>
            <a:ext cx="1660850" cy="32657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0702" y="4635468"/>
            <a:ext cx="2064931" cy="16979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1298" y="5319714"/>
            <a:ext cx="979469" cy="15735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770443" y="5178406"/>
            <a:ext cx="897911" cy="219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6837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47651"/>
          </a:xfrm>
        </p:spPr>
        <p:txBody>
          <a:bodyPr>
            <a:noAutofit/>
          </a:bodyPr>
          <a:lstStyle/>
          <a:p>
            <a:r>
              <a:rPr lang="en-US" sz="3200" dirty="0"/>
              <a:t>"Enter '%%' in the Items field, press OK, and select the items."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62473" y="1757361"/>
            <a:ext cx="11318033" cy="5016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45225" y="4133461"/>
            <a:ext cx="942391" cy="18661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6996" y="4079080"/>
            <a:ext cx="2519265" cy="14768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10335" y="4509795"/>
            <a:ext cx="345232" cy="17417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4954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3757"/>
          </a:xfrm>
        </p:spPr>
        <p:txBody>
          <a:bodyPr>
            <a:noAutofit/>
          </a:bodyPr>
          <a:lstStyle/>
          <a:p>
            <a:r>
              <a:rPr lang="en-US" sz="3200" dirty="0"/>
              <a:t>Set the quantity for the item Specify the unit price of the item </a:t>
            </a: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39959" y="1548882"/>
            <a:ext cx="11924523" cy="51971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8456" y="2929813"/>
            <a:ext cx="6046237" cy="35456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49691" y="2323323"/>
            <a:ext cx="811762" cy="326572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2537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Press complete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2596" y="1757362"/>
            <a:ext cx="11672596" cy="51006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18041" y="5495729"/>
            <a:ext cx="1035697" cy="20527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27431" y="5378380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3446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06054"/>
          </a:xfrm>
        </p:spPr>
        <p:txBody>
          <a:bodyPr>
            <a:noAutofit/>
          </a:bodyPr>
          <a:lstStyle/>
          <a:p>
            <a:r>
              <a:rPr lang="en-US" sz="2400" b="1" dirty="0"/>
              <a:t>To Make this Invoice complete and transfer to the General ledger     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ar-EG" sz="2400" dirty="0"/>
              <a:t>                         </a:t>
            </a:r>
            <a:r>
              <a:rPr lang="en-US" sz="2400" dirty="0" smtClean="0"/>
              <a:t>Tools &gt;Create </a:t>
            </a:r>
            <a:r>
              <a:rPr lang="en-US" sz="2400" dirty="0"/>
              <a:t>Accounting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8539" y="1690687"/>
            <a:ext cx="11467322" cy="505534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686468" y="1690686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389373" y="1910672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52823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Crate final Accounting &gt;&gt;Ok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1215" y="1757361"/>
            <a:ext cx="11597951" cy="49606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00401" y="4460031"/>
            <a:ext cx="886408" cy="19594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63610" y="4350038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39077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2730"/>
          </a:xfrm>
        </p:spPr>
        <p:txBody>
          <a:bodyPr>
            <a:noAutofit/>
          </a:bodyPr>
          <a:lstStyle/>
          <a:p>
            <a:r>
              <a:rPr lang="en-US" sz="2800" dirty="0"/>
              <a:t>To show The transaction for this invoice</a:t>
            </a:r>
            <a:br>
              <a:rPr lang="en-US" sz="2800" dirty="0"/>
            </a:br>
            <a:r>
              <a:rPr lang="ar-EG" sz="2800" dirty="0"/>
              <a:t>     </a:t>
            </a:r>
            <a:r>
              <a:rPr lang="en-US" sz="2800" dirty="0"/>
              <a:t>Press Tools &gt;&gt; View Accounting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69167" y="1757362"/>
            <a:ext cx="11532637" cy="510063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838867" y="1757362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85789" y="2143027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198373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54982"/>
          </a:xfrm>
        </p:spPr>
        <p:txBody>
          <a:bodyPr>
            <a:noAutofit/>
          </a:bodyPr>
          <a:lstStyle/>
          <a:p>
            <a:r>
              <a:rPr lang="en-US" sz="3200" b="1" dirty="0"/>
              <a:t>"Accounts receivable will be recorded as a debit, while revenue will be recorded as a credit."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290" y="1757362"/>
            <a:ext cx="12042710" cy="51006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11143" y="4105468"/>
            <a:ext cx="4441371" cy="53184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3546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stomer Overview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4" y="959370"/>
            <a:ext cx="11406266" cy="5576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03189"/>
          </a:xfrm>
        </p:spPr>
        <p:txBody>
          <a:bodyPr>
            <a:noAutofit/>
          </a:bodyPr>
          <a:lstStyle/>
          <a:p>
            <a:r>
              <a:rPr lang="en-US" sz="3600" dirty="0"/>
              <a:t>Choose our </a:t>
            </a:r>
            <a:r>
              <a:rPr lang="en-US" sz="3600" dirty="0" smtClean="0"/>
              <a:t>CUSTOMER</a:t>
            </a:r>
            <a:endParaRPr lang="en-US" sz="36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783514" y="4256690"/>
            <a:ext cx="792927" cy="867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40223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1016"/>
            <a:ext cx="10583008" cy="1272552"/>
          </a:xfrm>
        </p:spPr>
        <p:txBody>
          <a:bodyPr>
            <a:noAutofit/>
          </a:bodyPr>
          <a:lstStyle/>
          <a:p>
            <a:r>
              <a:rPr lang="en-US" sz="3200" b="1" dirty="0"/>
              <a:t>the same steps as before to enter the invoice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                          Transactions&gt;&gt;Transactions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65992" y="1723293"/>
            <a:ext cx="10955216" cy="490610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587262" y="3472962"/>
            <a:ext cx="1178169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04493" y="3573533"/>
            <a:ext cx="1178169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59485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3821"/>
          </a:xfrm>
          <a:ln w="28575">
            <a:noFill/>
          </a:ln>
        </p:spPr>
        <p:txBody>
          <a:bodyPr>
            <a:noAutofit/>
          </a:bodyPr>
          <a:lstStyle/>
          <a:p>
            <a:pPr rtl="1"/>
            <a:r>
              <a:rPr lang="ar-SA" sz="2400" b="1" dirty="0"/>
              <a:t> </a:t>
            </a:r>
            <a:r>
              <a:rPr lang="en-US" sz="2400" b="1" dirty="0"/>
              <a:t>"Enter the customer name, currency, invoice type, and payment term."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3200" dirty="0"/>
              <a:t>                                             Press Line Items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To Select Which Type of line items I Enter in This Invoice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59423" y="2057400"/>
            <a:ext cx="10694377" cy="4457700"/>
          </a:xfrm>
          <a:prstGeom prst="rect">
            <a:avLst/>
          </a:prstGeom>
          <a:ln w="28575">
            <a:noFill/>
          </a:ln>
        </p:spPr>
      </p:pic>
      <p:sp>
        <p:nvSpPr>
          <p:cNvPr id="4" name="Rectangle 3"/>
          <p:cNvSpPr/>
          <p:nvPr/>
        </p:nvSpPr>
        <p:spPr>
          <a:xfrm flipV="1">
            <a:off x="1266090" y="2822330"/>
            <a:ext cx="1767255" cy="14947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266089" y="2971800"/>
            <a:ext cx="1767255" cy="14947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3516923" y="2822330"/>
            <a:ext cx="984740" cy="14947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3115407" y="3600449"/>
            <a:ext cx="984740" cy="14947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194283" y="4668715"/>
            <a:ext cx="2102831" cy="14483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/>
          <p:cNvSpPr/>
          <p:nvPr/>
        </p:nvSpPr>
        <p:spPr>
          <a:xfrm flipV="1">
            <a:off x="773719" y="5256332"/>
            <a:ext cx="931989" cy="26523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44870" y="5256333"/>
            <a:ext cx="1178169" cy="79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7320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38" y="211015"/>
            <a:ext cx="10711962" cy="1863970"/>
          </a:xfrm>
        </p:spPr>
        <p:txBody>
          <a:bodyPr>
            <a:normAutofit/>
          </a:bodyPr>
          <a:lstStyle/>
          <a:p>
            <a:r>
              <a:rPr lang="en-US" sz="3600" dirty="0"/>
              <a:t>Enter the Type of line Items and amount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12177" y="1793631"/>
            <a:ext cx="10641623" cy="4809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145323" y="3068514"/>
            <a:ext cx="4404946" cy="30773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802423" y="2497014"/>
            <a:ext cx="2417885" cy="31652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455108747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                Press Complete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80" y="1598983"/>
            <a:ext cx="9200949" cy="51755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6385625" y="5372873"/>
            <a:ext cx="931989" cy="26523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65742" y="5372873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5694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6F2F-87DB-6458-BA6B-D41214D4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4418-91D5-918C-F772-638E3B8F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290945"/>
            <a:ext cx="10681447" cy="1399744"/>
          </a:xfrm>
        </p:spPr>
        <p:txBody>
          <a:bodyPr>
            <a:noAutofit/>
          </a:bodyPr>
          <a:lstStyle/>
          <a:p>
            <a:r>
              <a:rPr lang="en-US" sz="2800" b="1" dirty="0"/>
              <a:t>To Make this Invoice complete and transfer to the General ledger             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                           </a:t>
            </a:r>
            <a:r>
              <a:rPr lang="en-US" sz="2800" dirty="0" smtClean="0"/>
              <a:t>Tools &gt;Create </a:t>
            </a:r>
            <a:r>
              <a:rPr lang="en-US" sz="2800" dirty="0"/>
              <a:t>Accounting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F222B-CAA3-1070-51CF-71E022D730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555" y="1586204"/>
            <a:ext cx="11252717" cy="49759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2A00AF-82F6-FB5C-CFFE-6ADA63796B99}"/>
              </a:ext>
            </a:extLst>
          </p:cNvPr>
          <p:cNvCxnSpPr/>
          <p:nvPr/>
        </p:nvCxnSpPr>
        <p:spPr>
          <a:xfrm flipH="1">
            <a:off x="1536072" y="1690689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7B6B74-B8DD-0206-0BFD-4C49DF3ACF8C}"/>
              </a:ext>
            </a:extLst>
          </p:cNvPr>
          <p:cNvCxnSpPr/>
          <p:nvPr/>
        </p:nvCxnSpPr>
        <p:spPr>
          <a:xfrm flipH="1">
            <a:off x="2222056" y="1909149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99964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      </a:t>
            </a:r>
            <a:r>
              <a:rPr lang="en-US" sz="4000" dirty="0"/>
              <a:t>Crate final Accounting &gt;&gt;Ok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599" y="1847008"/>
            <a:ext cx="9126071" cy="4733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3328660" y="3621740"/>
            <a:ext cx="1117834" cy="11654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3487270" y="4401667"/>
            <a:ext cx="735105" cy="161368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026707" y="4362102"/>
            <a:ext cx="984564" cy="79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73683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93662"/>
          </a:xfrm>
        </p:spPr>
        <p:txBody>
          <a:bodyPr>
            <a:noAutofit/>
          </a:bodyPr>
          <a:lstStyle/>
          <a:p>
            <a:r>
              <a:rPr lang="en-US" sz="3600" dirty="0" smtClean="0"/>
              <a:t>Tools &gt; </a:t>
            </a:r>
            <a:r>
              <a:rPr lang="en-US" sz="3600" dirty="0"/>
              <a:t>View Accounting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5314" y="1278294"/>
            <a:ext cx="11840547" cy="547707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322110" y="1413080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19665" y="1825474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8937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7685"/>
          </a:xfrm>
        </p:spPr>
        <p:txBody>
          <a:bodyPr>
            <a:noAutofit/>
          </a:bodyPr>
          <a:lstStyle/>
          <a:p>
            <a:r>
              <a:rPr lang="ar-EG" sz="2400" dirty="0"/>
              <a:t>Show the</a:t>
            </a:r>
            <a:r>
              <a:rPr lang="en-US" sz="2400" dirty="0"/>
              <a:t>transaction for this invoice</a:t>
            </a:r>
            <a:r>
              <a:rPr lang="ar-EG" sz="2400" dirty="0"/>
              <a:t/>
            </a:r>
            <a:br>
              <a:rPr lang="ar-EG" sz="2400" dirty="0"/>
            </a:br>
            <a:r>
              <a:rPr lang="en-US" sz="2400" dirty="0"/>
              <a:t>"Accounts receivable will be recorded as a debit, while revenue will be recorded as a credit."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0457" y="1739524"/>
            <a:ext cx="10797988" cy="4903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7173379" y="3851846"/>
            <a:ext cx="4032686" cy="67876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89411490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187" y="447869"/>
            <a:ext cx="10058400" cy="5962262"/>
          </a:xfrm>
        </p:spPr>
        <p:txBody>
          <a:bodyPr/>
          <a:lstStyle/>
          <a:p>
            <a:pPr algn="ctr"/>
            <a:r>
              <a:rPr lang="en-US" b="1" u="sng" dirty="0"/>
              <a:t>Invoice Adjustments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62866540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222"/>
            <a:ext cx="11931162" cy="196947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Adjustment Any Invoices: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1. Enter the Approval limit:</a:t>
            </a:r>
            <a:br>
              <a:rPr lang="en-US" sz="3200" dirty="0"/>
            </a:br>
            <a:r>
              <a:rPr lang="en-US" sz="3200" dirty="0"/>
              <a:t>Setup&gt;&gt;Transactions &gt;&gt;Approval limit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2562" y="1696915"/>
            <a:ext cx="11834446" cy="507316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230625" y="3264877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602832" y="3374870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931078" y="445321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6429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Click Details</a:t>
            </a:r>
          </a:p>
        </p:txBody>
      </p:sp>
      <p:pic>
        <p:nvPicPr>
          <p:cNvPr id="10" name="Picture 9" descr="Customer Overview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33" y="1690688"/>
            <a:ext cx="9908498" cy="45302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59384" y="4886794"/>
            <a:ext cx="457200" cy="46469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88510" y="3398220"/>
            <a:ext cx="664563" cy="1238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38221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054"/>
            <a:ext cx="10870223" cy="1919289"/>
          </a:xfrm>
        </p:spPr>
        <p:txBody>
          <a:bodyPr>
            <a:noAutofit/>
          </a:bodyPr>
          <a:lstStyle/>
          <a:p>
            <a:r>
              <a:rPr lang="en-US" sz="3600" dirty="0"/>
              <a:t>Add a new approval limit so </a:t>
            </a:r>
            <a:br>
              <a:rPr lang="en-US" sz="3600" dirty="0"/>
            </a:br>
            <a:r>
              <a:rPr lang="en-US" sz="3600" dirty="0"/>
              <a:t>I can adjust invoices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886" y="1389185"/>
            <a:ext cx="11922368" cy="54688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58825" y="1506416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flipV="1">
            <a:off x="333229" y="4079630"/>
            <a:ext cx="5170756" cy="18463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58982436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99" y="1257300"/>
            <a:ext cx="11667393" cy="55127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394774" y="2206869"/>
            <a:ext cx="5249887" cy="42203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765060497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184639"/>
            <a:ext cx="10852638" cy="1863969"/>
          </a:xfrm>
        </p:spPr>
        <p:txBody>
          <a:bodyPr>
            <a:noAutofit/>
          </a:bodyPr>
          <a:lstStyle/>
          <a:p>
            <a:r>
              <a:rPr lang="en-US" sz="2800" dirty="0"/>
              <a:t> Enter </a:t>
            </a:r>
            <a:r>
              <a:rPr lang="en-US" sz="2800" b="1" u="sng" dirty="0"/>
              <a:t>Receivable Activities </a:t>
            </a:r>
            <a:r>
              <a:rPr lang="en-US" sz="2800" dirty="0"/>
              <a:t>to manage adjustments</a:t>
            </a:r>
            <a:br>
              <a:rPr lang="en-US" sz="2800" dirty="0"/>
            </a:br>
            <a:r>
              <a:rPr lang="en-US" sz="2800" dirty="0"/>
              <a:t>Press       Setup&gt;&gt;Receipts&gt;&gt;Receivable Activities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2223" y="1670537"/>
            <a:ext cx="11684977" cy="509074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098740" y="3695701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330270" y="3937488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996651" y="4060311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40746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186612"/>
            <a:ext cx="10058400" cy="2280588"/>
          </a:xfrm>
          <a:ln w="28575">
            <a:noFill/>
          </a:ln>
        </p:spPr>
        <p:txBody>
          <a:bodyPr>
            <a:noAutofit/>
          </a:bodyPr>
          <a:lstStyle/>
          <a:p>
            <a:r>
              <a:rPr lang="en-US" sz="3200" b="1" dirty="0"/>
              <a:t>Enter the Operating unit, Name, Type, and then Enter the Code Combination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98" y="1380392"/>
            <a:ext cx="10829194" cy="52665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099038" y="1960683"/>
            <a:ext cx="3640016" cy="18464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6" name="Rectangle 15"/>
          <p:cNvSpPr/>
          <p:nvPr/>
        </p:nvSpPr>
        <p:spPr>
          <a:xfrm flipV="1">
            <a:off x="1099038" y="2145323"/>
            <a:ext cx="3640016" cy="14067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7" name="Rectangle 16"/>
          <p:cNvSpPr/>
          <p:nvPr/>
        </p:nvSpPr>
        <p:spPr>
          <a:xfrm flipV="1">
            <a:off x="1189892" y="2441698"/>
            <a:ext cx="3285393" cy="19599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1099038" y="2893037"/>
            <a:ext cx="2576147" cy="193063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Rectangle 18"/>
          <p:cNvSpPr/>
          <p:nvPr/>
        </p:nvSpPr>
        <p:spPr>
          <a:xfrm flipV="1">
            <a:off x="1251438" y="3486639"/>
            <a:ext cx="3223847" cy="20649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95390960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38" y="149469"/>
            <a:ext cx="10530254" cy="1978269"/>
          </a:xfrm>
        </p:spPr>
        <p:txBody>
          <a:bodyPr>
            <a:noAutofit/>
          </a:bodyPr>
          <a:lstStyle/>
          <a:p>
            <a:r>
              <a:rPr lang="en-US" sz="3600" b="1" dirty="0"/>
              <a:t>Search for invoices to adjust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                  Transactions &gt;&gt; Transactions</a:t>
            </a:r>
            <a:br>
              <a:rPr lang="en-US" sz="3600" dirty="0"/>
            </a:br>
            <a:r>
              <a:rPr lang="en-US" sz="3600" b="1" dirty="0"/>
              <a:t> Select the Invoice and adjust it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3" y="1732086"/>
            <a:ext cx="11262947" cy="49764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646793" y="3418742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807985" y="352873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86786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140678"/>
            <a:ext cx="10515600" cy="1690688"/>
          </a:xfrm>
        </p:spPr>
        <p:txBody>
          <a:bodyPr>
            <a:noAutofit/>
          </a:bodyPr>
          <a:lstStyle/>
          <a:p>
            <a:r>
              <a:rPr lang="en-US" sz="3200" dirty="0"/>
              <a:t>Enter the Transactions Number and press find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50277" y="1389185"/>
            <a:ext cx="10328032" cy="54688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3807069" y="2259621"/>
            <a:ext cx="2224454" cy="17584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795047" y="5199274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93030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Actions &gt; </a:t>
            </a:r>
            <a:r>
              <a:rPr lang="en-US" sz="4000" dirty="0"/>
              <a:t>Adjust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91408"/>
            <a:ext cx="10515600" cy="49149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260539" y="158069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342601" y="1800681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52591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11016"/>
            <a:ext cx="10852638" cy="1907930"/>
          </a:xfrm>
        </p:spPr>
        <p:txBody>
          <a:bodyPr>
            <a:noAutofit/>
          </a:bodyPr>
          <a:lstStyle/>
          <a:p>
            <a:r>
              <a:rPr lang="en-US" sz="3600" dirty="0"/>
              <a:t>Select That Invoice I need to Adjust And Press Adjust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92369" y="1459524"/>
            <a:ext cx="10735407" cy="51347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738553" y="2697903"/>
            <a:ext cx="5011616" cy="16705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1696915" y="4413734"/>
            <a:ext cx="852854" cy="21101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46450" y="424659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87754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87929"/>
          </a:xfrm>
        </p:spPr>
        <p:txBody>
          <a:bodyPr>
            <a:noAutofit/>
          </a:bodyPr>
          <a:lstStyle/>
          <a:p>
            <a:r>
              <a:rPr lang="en-US" sz="2800" dirty="0"/>
              <a:t>Select the Activity Name I entered in Receivable Activities, type, and the amount I need to adjust.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77007" y="2031023"/>
            <a:ext cx="10559561" cy="46335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286607" y="4145596"/>
            <a:ext cx="4809393" cy="38271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427284" y="3151796"/>
            <a:ext cx="4809393" cy="45304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427284" y="3604842"/>
            <a:ext cx="1650024" cy="21981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4873554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71055"/>
            <a:ext cx="10782300" cy="1219633"/>
          </a:xfrm>
        </p:spPr>
        <p:txBody>
          <a:bodyPr>
            <a:noAutofit/>
          </a:bodyPr>
          <a:lstStyle/>
          <a:p>
            <a:pPr lvl="0"/>
            <a:r>
              <a:rPr lang="en-US" sz="3200" b="1" dirty="0"/>
              <a:t>create accounting on the adjustment screen.</a:t>
            </a:r>
            <a:br>
              <a:rPr lang="en-US" sz="3200" b="1" dirty="0"/>
            </a:br>
            <a:r>
              <a:rPr lang="en-US" sz="3200" b="1" dirty="0"/>
              <a:t>             </a:t>
            </a:r>
            <a:r>
              <a:rPr lang="en-US" sz="3200" dirty="0"/>
              <a:t>Press Tools &gt;&gt; Create Accounting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20969" y="1580695"/>
            <a:ext cx="10225454" cy="477422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810120" y="158069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323005" y="1828979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174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Business Purposes</a:t>
            </a:r>
          </a:p>
        </p:txBody>
      </p:sp>
      <p:pic>
        <p:nvPicPr>
          <p:cNvPr id="3" name="Picture 2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1690688"/>
            <a:ext cx="11182662" cy="48718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48918" y="4302177"/>
            <a:ext cx="1079292" cy="41972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96085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Final Accounting&gt;&gt;Ok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73823"/>
            <a:ext cx="10187354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637691" y="3736730"/>
            <a:ext cx="1230924" cy="14067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2839915" y="4592513"/>
            <a:ext cx="782516" cy="17291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19659" y="445898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82376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59" y="345234"/>
            <a:ext cx="11010123" cy="1329611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/>
              <a:t>Tools &gt;View </a:t>
            </a:r>
            <a:r>
              <a:rPr lang="en-US" sz="4000" dirty="0"/>
              <a:t>Accounting 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1" y="1784838"/>
            <a:ext cx="10125807" cy="451924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837043" y="167484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52505" y="2067477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13649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762" y="96715"/>
            <a:ext cx="10814538" cy="2171700"/>
          </a:xfrm>
        </p:spPr>
        <p:txBody>
          <a:bodyPr>
            <a:noAutofit/>
          </a:bodyPr>
          <a:lstStyle/>
          <a:p>
            <a:r>
              <a:rPr lang="en-US" sz="2400" dirty="0"/>
              <a:t>show impacts on the customer’s account balance.</a:t>
            </a:r>
            <a:br>
              <a:rPr lang="en-US" sz="2400" dirty="0"/>
            </a:br>
            <a:r>
              <a:rPr lang="en-US" sz="2400" dirty="0"/>
              <a:t>Record the adjustment as a debit because it reduces the invoice by the same amount. This also decreases the receivables, which should be reflected as a credit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29762" y="1907932"/>
            <a:ext cx="10005646" cy="4844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6734907" y="4079630"/>
            <a:ext cx="2778370" cy="5714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26359409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5747"/>
          </a:xfrm>
        </p:spPr>
        <p:txBody>
          <a:bodyPr>
            <a:normAutofit/>
          </a:bodyPr>
          <a:lstStyle/>
          <a:p>
            <a:r>
              <a:rPr lang="en-US" sz="4400" dirty="0"/>
              <a:t>                    Press Details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62709" y="1529861"/>
            <a:ext cx="11227776" cy="48885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5706208" y="2118944"/>
            <a:ext cx="1995854" cy="633048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5339862" y="2751992"/>
            <a:ext cx="1034561" cy="202223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76598" y="2861985"/>
            <a:ext cx="320917" cy="450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90384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15" y="448408"/>
            <a:ext cx="10436469" cy="1837592"/>
          </a:xfrm>
        </p:spPr>
        <p:txBody>
          <a:bodyPr>
            <a:noAutofit/>
          </a:bodyPr>
          <a:lstStyle/>
          <a:p>
            <a:r>
              <a:rPr lang="en-US" sz="3600" dirty="0"/>
              <a:t>show the adjustments that happened in the invoice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5123" y="1758462"/>
            <a:ext cx="10823331" cy="4580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931984" y="3024553"/>
            <a:ext cx="5073162" cy="25497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014046" y="3516923"/>
            <a:ext cx="4991100" cy="15826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157653" y="3890595"/>
            <a:ext cx="4847493" cy="189035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49261103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38" y="149469"/>
            <a:ext cx="10530254" cy="1978269"/>
          </a:xfrm>
        </p:spPr>
        <p:txBody>
          <a:bodyPr>
            <a:noAutofit/>
          </a:bodyPr>
          <a:lstStyle/>
          <a:p>
            <a:r>
              <a:rPr lang="en-US" sz="2800" b="1" dirty="0"/>
              <a:t>Search for another invoice to adjust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                     Transactions </a:t>
            </a:r>
            <a:r>
              <a:rPr lang="en-US" sz="2800" dirty="0" smtClean="0"/>
              <a:t>&gt; </a:t>
            </a:r>
            <a:r>
              <a:rPr lang="en-US" sz="2800" dirty="0"/>
              <a:t>Transactions</a:t>
            </a:r>
            <a:br>
              <a:rPr lang="en-US" sz="2800" dirty="0"/>
            </a:br>
            <a:r>
              <a:rPr lang="en-US" sz="2800" b="1" dirty="0"/>
              <a:t> Select the Invoice and adjust it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3" y="1732086"/>
            <a:ext cx="11262947" cy="49764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646793" y="3418742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807985" y="3528735"/>
            <a:ext cx="897911" cy="219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05181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118" y="541176"/>
            <a:ext cx="10616682" cy="942392"/>
          </a:xfrm>
        </p:spPr>
        <p:txBody>
          <a:bodyPr>
            <a:noAutofit/>
          </a:bodyPr>
          <a:lstStyle/>
          <a:p>
            <a:r>
              <a:rPr lang="en-US" sz="3200" dirty="0"/>
              <a:t>Enter the Transactions Number and press find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9" y="1672026"/>
            <a:ext cx="11623039" cy="51036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872657" y="5304860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flipV="1">
            <a:off x="3689034" y="2337772"/>
            <a:ext cx="2506493" cy="31212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2633" y="1958281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1592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"I will adjust to add an amount to the customer's invoice."</a:t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ar-EG" sz="2400" dirty="0"/>
              <a:t>                         </a:t>
            </a:r>
            <a:r>
              <a:rPr lang="en-US" sz="2400" dirty="0"/>
              <a:t>Actions &gt;&gt; Adjust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412507" cy="493423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430212" y="2067138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250918" y="1799783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289853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Select the Activity Name I entered in Receivable Activities, type, and the amount that I need to adjust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10988" y="1560139"/>
            <a:ext cx="11170024" cy="5118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793458" y="3666563"/>
            <a:ext cx="4248754" cy="421342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300398" y="2647714"/>
            <a:ext cx="5046613" cy="42718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300398" y="3074892"/>
            <a:ext cx="1792425" cy="30480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68717326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71" y="203760"/>
            <a:ext cx="10690412" cy="1361804"/>
          </a:xfrm>
        </p:spPr>
        <p:txBody>
          <a:bodyPr>
            <a:normAutofit/>
          </a:bodyPr>
          <a:lstStyle/>
          <a:p>
            <a:r>
              <a:rPr lang="en-US" sz="1800" b="1" dirty="0"/>
              <a:t>And create accounting on the adjustment screen</a:t>
            </a:r>
            <a:r>
              <a:rPr lang="en-US" sz="3600" b="1" dirty="0"/>
              <a:t>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ar-EG" sz="3600" dirty="0"/>
              <a:t> </a:t>
            </a:r>
            <a:r>
              <a:rPr lang="en-US" sz="3600" dirty="0"/>
              <a:t>     </a:t>
            </a:r>
            <a:r>
              <a:rPr lang="en-US" sz="2800" dirty="0" smtClean="0"/>
              <a:t>Tools &gt; </a:t>
            </a:r>
            <a:r>
              <a:rPr lang="en-US" sz="2800" dirty="0"/>
              <a:t>Create Accounting</a:t>
            </a: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67871" y="1565564"/>
            <a:ext cx="10690412" cy="464371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858918" y="1671056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20431" y="1865833"/>
            <a:ext cx="984564" cy="79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49666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8" y="1379095"/>
            <a:ext cx="11272603" cy="50516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698" y="185087"/>
            <a:ext cx="10058400" cy="1609344"/>
          </a:xfrm>
        </p:spPr>
        <p:txBody>
          <a:bodyPr>
            <a:normAutofit/>
          </a:bodyPr>
          <a:lstStyle/>
          <a:p>
            <a:r>
              <a:rPr lang="en-US" sz="4000" dirty="0"/>
              <a:t>Detail</a:t>
            </a:r>
          </a:p>
        </p:txBody>
      </p:sp>
      <p:sp>
        <p:nvSpPr>
          <p:cNvPr id="5" name="Rectangle 4"/>
          <p:cNvSpPr/>
          <p:nvPr/>
        </p:nvSpPr>
        <p:spPr>
          <a:xfrm>
            <a:off x="4691921" y="5516381"/>
            <a:ext cx="494675" cy="56962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7358" y="4117748"/>
            <a:ext cx="664563" cy="1238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5366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3600" dirty="0"/>
              <a:t>  </a:t>
            </a:r>
            <a:r>
              <a:rPr lang="en-US" sz="3600" dirty="0"/>
              <a:t>Create Final Accounting&gt;&gt;Ok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31693" y="1757362"/>
            <a:ext cx="11268635" cy="49392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277035" y="3603812"/>
            <a:ext cx="1362636" cy="16136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2554941" y="4410634"/>
            <a:ext cx="815788" cy="20619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7389" y="4226998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161667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273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Tools &gt;</a:t>
            </a:r>
            <a:r>
              <a:rPr lang="en-US" sz="3200" dirty="0"/>
              <a:t>View Accounting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55811" y="1757362"/>
            <a:ext cx="11187953" cy="490341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730966" y="1690688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358495" y="2044093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82638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212" y="215152"/>
            <a:ext cx="10627659" cy="1792942"/>
          </a:xfrm>
        </p:spPr>
        <p:txBody>
          <a:bodyPr>
            <a:noAutofit/>
          </a:bodyPr>
          <a:lstStyle/>
          <a:p>
            <a:r>
              <a:rPr lang="en-US" sz="2400" dirty="0"/>
              <a:t>show impacts on the customer’s account balance</a:t>
            </a:r>
            <a:r>
              <a:rPr lang="ar-EG" sz="2400" dirty="0"/>
              <a:t>.</a:t>
            </a:r>
            <a:r>
              <a:rPr lang="ar-EG" sz="1400" dirty="0"/>
              <a:t/>
            </a:r>
            <a:br>
              <a:rPr lang="ar-EG" sz="1400" dirty="0"/>
            </a:br>
            <a:r>
              <a:rPr lang="en-US" sz="2400" dirty="0"/>
              <a:t>"Record the adjustment as a credit because it increases the invoice by the same amount. This also increases the receivables, which should be reflected as a debit."</a:t>
            </a:r>
            <a:br>
              <a:rPr lang="en-US" sz="2400" dirty="0"/>
            </a:br>
            <a:endParaRPr lang="en-US" sz="1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55812" y="1927412"/>
            <a:ext cx="10497670" cy="45092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6947646" y="3980329"/>
            <a:ext cx="2841813" cy="57374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14179760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Press Details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41439" y="1563330"/>
            <a:ext cx="10699376" cy="5028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5513293" y="2087960"/>
            <a:ext cx="2232213" cy="7619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5513293" y="2849959"/>
            <a:ext cx="959224" cy="16136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87888" y="3030067"/>
            <a:ext cx="743292" cy="1219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60893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65340"/>
          </a:xfrm>
        </p:spPr>
        <p:txBody>
          <a:bodyPr>
            <a:noAutofit/>
          </a:bodyPr>
          <a:lstStyle/>
          <a:p>
            <a:r>
              <a:rPr lang="en-US" sz="3200" dirty="0"/>
              <a:t>show the adjustments that happened in the invoice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95718"/>
            <a:ext cx="10062881" cy="48409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488140" y="2921281"/>
            <a:ext cx="4419601" cy="279118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1255058" y="3437160"/>
            <a:ext cx="4652683" cy="18947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255058" y="3835682"/>
            <a:ext cx="4652683" cy="18947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26915815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29" y="2299578"/>
            <a:ext cx="10058400" cy="1609344"/>
          </a:xfrm>
        </p:spPr>
        <p:txBody>
          <a:bodyPr/>
          <a:lstStyle/>
          <a:p>
            <a:pPr algn="ctr"/>
            <a:r>
              <a:rPr lang="en-US" b="1" u="sng" dirty="0" smtClean="0"/>
              <a:t>CREATE BANK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7631946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7062"/>
          </a:xfrm>
        </p:spPr>
        <p:txBody>
          <a:bodyPr/>
          <a:lstStyle/>
          <a:p>
            <a:r>
              <a:rPr lang="en-US" dirty="0"/>
              <a:t>Create Bank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25" y="1274619"/>
            <a:ext cx="8821264" cy="52023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469" y="1462955"/>
            <a:ext cx="2805204" cy="439995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Payment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Bank and Bank Branches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077577" y="289354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99253" y="3073647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075114" y="344772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65837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" y="1034321"/>
            <a:ext cx="11182662" cy="52165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10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704538" y="3537679"/>
            <a:ext cx="509665" cy="254832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79292" y="1169234"/>
            <a:ext cx="869430" cy="2233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9737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4088"/>
          </a:xfrm>
        </p:spPr>
        <p:txBody>
          <a:bodyPr>
            <a:normAutofit/>
          </a:bodyPr>
          <a:lstStyle/>
          <a:p>
            <a:r>
              <a:rPr lang="en-US" sz="4400" dirty="0"/>
              <a:t>Create New Bank</a:t>
            </a:r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105"/>
            <a:ext cx="10344462" cy="5066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56813" y="2923309"/>
            <a:ext cx="1948720" cy="28458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6813" y="3372787"/>
            <a:ext cx="1678898" cy="269823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22492" y="1851512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3367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8921"/>
          </a:xfrm>
        </p:spPr>
        <p:txBody>
          <a:bodyPr>
            <a:normAutofit/>
          </a:bodyPr>
          <a:lstStyle/>
          <a:p>
            <a:r>
              <a:rPr lang="en-US" sz="4000" dirty="0"/>
              <a:t>Create Bank Branch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747"/>
            <a:ext cx="10103370" cy="47850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1961" y="2953063"/>
            <a:ext cx="1903750" cy="49467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62728" y="1963712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165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 Purpose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5" y="989351"/>
            <a:ext cx="11197653" cy="54414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04719"/>
          </a:xfrm>
        </p:spPr>
        <p:txBody>
          <a:bodyPr>
            <a:noAutofit/>
          </a:bodyPr>
          <a:lstStyle/>
          <a:p>
            <a:r>
              <a:rPr lang="en-US" sz="3200" dirty="0"/>
              <a:t>Adding </a:t>
            </a:r>
            <a:r>
              <a:rPr lang="en-US" sz="3200" dirty="0" err="1" smtClean="0"/>
              <a:t>accOUNT</a:t>
            </a:r>
            <a:r>
              <a:rPr lang="en-US" sz="3200" dirty="0" smtClean="0"/>
              <a:t> </a:t>
            </a:r>
            <a:r>
              <a:rPr lang="en-US" sz="3200" dirty="0"/>
              <a:t>receivable, revenue and tax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27030" y="4319752"/>
            <a:ext cx="1321977" cy="552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527030" y="4595777"/>
            <a:ext cx="1321977" cy="552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364120" y="4043726"/>
            <a:ext cx="1321977" cy="552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03690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896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Create account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5" y="1394086"/>
            <a:ext cx="10867869" cy="5171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35491" y="4225637"/>
            <a:ext cx="1104726" cy="35817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350907" y="3141349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41290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25496"/>
          </a:xfrm>
        </p:spPr>
        <p:txBody>
          <a:bodyPr>
            <a:normAutofit fontScale="90000"/>
          </a:bodyPr>
          <a:lstStyle/>
          <a:p>
            <a:r>
              <a:rPr lang="en-US" sz="4400" b="1" u="sng" dirty="0"/>
              <a:t>Create bank </a:t>
            </a:r>
            <a:r>
              <a:rPr lang="en-US" sz="4400" b="1" u="sng" dirty="0" smtClean="0"/>
              <a:t>account</a:t>
            </a:r>
            <a:br>
              <a:rPr lang="en-US" sz="4400" b="1" u="sng" dirty="0" smtClean="0"/>
            </a:br>
            <a:r>
              <a:rPr lang="en-US" sz="3600" dirty="0" smtClean="0"/>
              <a:t>Setup &gt; payment &gt; bank account</a:t>
            </a:r>
            <a:endParaRPr 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" y="1610128"/>
            <a:ext cx="11028217" cy="479067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096372" y="3170632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248772" y="3364597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789098" y="383565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11422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91768"/>
          </a:xfrm>
        </p:spPr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1495915"/>
            <a:ext cx="10762845" cy="49741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0055" y="3429007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17439" y="3976255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83956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88750"/>
          </a:xfrm>
        </p:spPr>
        <p:txBody>
          <a:bodyPr>
            <a:noAutofit/>
          </a:bodyPr>
          <a:lstStyle/>
          <a:p>
            <a:r>
              <a:rPr lang="en-US" sz="4000" dirty="0" smtClean="0"/>
              <a:t>Search with bank name &gt; continue</a:t>
            </a:r>
            <a:endParaRPr lang="en-US" sz="4000" dirty="0"/>
          </a:p>
        </p:txBody>
      </p:sp>
      <p:pic>
        <p:nvPicPr>
          <p:cNvPr id="3" name="Picture 2" descr="Create Bank Accoun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>
          <a:xfrm>
            <a:off x="825551" y="1773382"/>
            <a:ext cx="10546994" cy="49876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925174" y="3849505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320310" y="4064713"/>
            <a:ext cx="160182" cy="645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155381" y="4779822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09832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00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vision operations &gt; receivables &gt; next</a:t>
            </a:r>
            <a:endParaRPr lang="en-US" sz="4000" dirty="0"/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" y="1528996"/>
            <a:ext cx="10867869" cy="52165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1578" y="3629885"/>
            <a:ext cx="1953473" cy="59575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74039" y="2479963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389585" y="1764858"/>
            <a:ext cx="160182" cy="645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9542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89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Add account name and number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" y="1528996"/>
            <a:ext cx="10634273" cy="49619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53259" y="3822492"/>
            <a:ext cx="2518347" cy="502622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18938" y="2833141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85149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6" y="1634836"/>
            <a:ext cx="11212641" cy="4421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 cash &amp; cash clearing accounts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43199" y="3244180"/>
            <a:ext cx="706599" cy="42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23371" y="3244180"/>
            <a:ext cx="706599" cy="42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8280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4087"/>
          </a:xfrm>
        </p:spPr>
        <p:txBody>
          <a:bodyPr>
            <a:normAutofit/>
          </a:bodyPr>
          <a:lstStyle/>
          <a:p>
            <a:r>
              <a:rPr lang="en-US" sz="4400" dirty="0"/>
              <a:t>Continue</a:t>
            </a:r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6" y="1454047"/>
            <a:ext cx="11212643" cy="49917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63199" y="4613564"/>
            <a:ext cx="1404079" cy="36317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328878" y="3496796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74786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48"/>
          </a:xfrm>
        </p:spPr>
        <p:txBody>
          <a:bodyPr>
            <a:normAutofit/>
          </a:bodyPr>
          <a:lstStyle/>
          <a:p>
            <a:r>
              <a:rPr lang="en-US" sz="4000" dirty="0"/>
              <a:t>Add Accounts, Apply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2" y="1055073"/>
            <a:ext cx="11204490" cy="5534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71018" y="6054436"/>
            <a:ext cx="1121310" cy="25642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634815" y="4966060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20849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0" y="779489"/>
            <a:ext cx="11277600" cy="56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61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029"/>
          </a:xfrm>
        </p:spPr>
        <p:txBody>
          <a:bodyPr>
            <a:normAutofit/>
          </a:bodyPr>
          <a:lstStyle/>
          <a:p>
            <a:r>
              <a:rPr lang="en-US" sz="4400" dirty="0"/>
              <a:t>Tax Profile</a:t>
            </a:r>
          </a:p>
        </p:txBody>
      </p:sp>
      <p:pic>
        <p:nvPicPr>
          <p:cNvPr id="3" name="Picture 2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8" y="1440656"/>
            <a:ext cx="11302584" cy="50934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2489" y="3687579"/>
            <a:ext cx="861311" cy="41972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323882" y="2593298"/>
            <a:ext cx="980606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5103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139" y="2396559"/>
            <a:ext cx="10058400" cy="1609344"/>
          </a:xfrm>
        </p:spPr>
        <p:txBody>
          <a:bodyPr/>
          <a:lstStyle/>
          <a:p>
            <a:pPr algn="ctr"/>
            <a:r>
              <a:rPr lang="en-US" b="1" u="sng" dirty="0" smtClean="0"/>
              <a:t>Create bank </a:t>
            </a:r>
            <a:r>
              <a:rPr lang="en-US" b="1" u="sng" dirty="0" err="1" smtClean="0"/>
              <a:t>saFe</a:t>
            </a:r>
            <a:r>
              <a:rPr lang="en-US" b="1" u="sng" dirty="0" smtClean="0"/>
              <a:t> box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2153000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563485" cy="66706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smtClean="0"/>
              <a:t>Bank </a:t>
            </a:r>
            <a:r>
              <a:rPr lang="en-US" dirty="0" err="1" smtClean="0"/>
              <a:t>saFe</a:t>
            </a:r>
            <a:r>
              <a:rPr lang="en-US" dirty="0" smtClean="0"/>
              <a:t> 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25" y="1274619"/>
            <a:ext cx="8821264" cy="52023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469" y="1462955"/>
            <a:ext cx="2805204" cy="439995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Payment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Bank and Bank Branches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077577" y="289354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99253" y="3073647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075114" y="344772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04669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529340"/>
            <a:ext cx="11152910" cy="516240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71474" y="1778834"/>
            <a:ext cx="869430" cy="2233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37327" y="3962400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54742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41150"/>
          </a:xfrm>
        </p:spPr>
        <p:txBody>
          <a:bodyPr/>
          <a:lstStyle/>
          <a:p>
            <a:r>
              <a:rPr lang="en-US" dirty="0"/>
              <a:t>Create New Bank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745673"/>
            <a:ext cx="10499609" cy="4779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56812" y="3325092"/>
            <a:ext cx="2763187" cy="66501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12114" y="2268513"/>
            <a:ext cx="1034321" cy="989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71573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551710"/>
            <a:ext cx="10958946" cy="4989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1294" y="4239494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3648" y="3088638"/>
            <a:ext cx="493094" cy="95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00854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847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bank branch &gt; create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" y="1469413"/>
            <a:ext cx="10887537" cy="50260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62921" y="2700710"/>
            <a:ext cx="493094" cy="95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31294" y="3754583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80970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9279497" cy="1193008"/>
          </a:xfrm>
        </p:spPr>
        <p:txBody>
          <a:bodyPr>
            <a:noAutofit/>
          </a:bodyPr>
          <a:lstStyle/>
          <a:p>
            <a:r>
              <a:rPr lang="en-US" sz="4000" dirty="0" smtClean="0"/>
              <a:t>Search with bank name &gt; continue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77640"/>
            <a:ext cx="10058400" cy="476472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219523" y="2409761"/>
            <a:ext cx="493094" cy="95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487888" y="3408213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4116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42386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new </a:t>
            </a:r>
            <a:r>
              <a:rPr lang="en-US" dirty="0"/>
              <a:t>Branch</a:t>
            </a:r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27018"/>
            <a:ext cx="9488228" cy="5312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1961" y="3285575"/>
            <a:ext cx="1903750" cy="494675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37389" y="2201949"/>
            <a:ext cx="493094" cy="95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17681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322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Our bank branch is done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400002"/>
            <a:ext cx="10199993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0886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16285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Create bank account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3200" dirty="0" smtClean="0"/>
              <a:t>Setup &gt; payment &gt; bank account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" y="1610128"/>
            <a:ext cx="11028217" cy="479067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096372" y="3170632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248772" y="3364597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789098" y="383565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44474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>
            <a:noAutofit/>
          </a:bodyPr>
          <a:lstStyle/>
          <a:p>
            <a:r>
              <a:rPr lang="en-US" sz="4400" dirty="0"/>
              <a:t>Allow Tax Applicability</a:t>
            </a:r>
          </a:p>
        </p:txBody>
      </p:sp>
      <p:pic>
        <p:nvPicPr>
          <p:cNvPr id="4" name="Picture 3" descr="Tax Profile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" y="1499016"/>
            <a:ext cx="10664252" cy="48118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3657" y="3522688"/>
            <a:ext cx="1604573" cy="25483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7218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91768"/>
          </a:xfrm>
        </p:spPr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1495915"/>
            <a:ext cx="10762845" cy="49741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0055" y="3429007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17439" y="3976255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12964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165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Search with our bank name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1289304"/>
            <a:ext cx="10444192" cy="51807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 flipH="1">
            <a:off x="2782434" y="2646218"/>
            <a:ext cx="695057" cy="444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10037618" y="2674342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695700" y="3200396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1674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Bank </a:t>
            </a:r>
            <a:r>
              <a:rPr lang="en-US" dirty="0" smtClean="0"/>
              <a:t>account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" y="1911928"/>
            <a:ext cx="10513464" cy="453581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594255" y="2334490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335485" y="2895596"/>
            <a:ext cx="568018" cy="18010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988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account name &amp; number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1" y="1676400"/>
            <a:ext cx="10541173" cy="46966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2403763" y="3506130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810928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cash &amp; cash clearing accounts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9" y="1648317"/>
            <a:ext cx="10430337" cy="4433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2486890" y="2772726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4842645" y="2772725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0014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0082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Save and next</a:t>
            </a:r>
            <a:endParaRPr lang="en-US" sz="4400" dirty="0"/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502150"/>
            <a:ext cx="10177907" cy="49679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78291" y="2576945"/>
            <a:ext cx="734290" cy="29094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150916" y="1974273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855409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continue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7" y="1759251"/>
            <a:ext cx="10776702" cy="4474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0" y="4585855"/>
            <a:ext cx="471056" cy="235527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885202" y="4066313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24380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Add accounts  &amp; apply</a:t>
            </a:r>
            <a:endParaRPr lang="en-US" sz="4400" dirty="0"/>
          </a:p>
        </p:txBody>
      </p:sp>
      <p:pic>
        <p:nvPicPr>
          <p:cNvPr id="3" name="Picture 2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4" y="1792576"/>
            <a:ext cx="9895194" cy="4954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2473" y="6262254"/>
            <a:ext cx="443346" cy="24938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702E53-35B9-A326-477C-208080830CFC}"/>
              </a:ext>
            </a:extLst>
          </p:cNvPr>
          <p:cNvCxnSpPr>
            <a:cxnSpLocks/>
          </p:cNvCxnSpPr>
          <p:nvPr/>
        </p:nvCxnSpPr>
        <p:spPr>
          <a:xfrm>
            <a:off x="9524991" y="5715002"/>
            <a:ext cx="752744" cy="484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527819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9361"/>
          </a:xfrm>
        </p:spPr>
        <p:txBody>
          <a:bodyPr/>
          <a:lstStyle/>
          <a:p>
            <a:r>
              <a:rPr lang="en-US" dirty="0" smtClean="0"/>
              <a:t>Here is our bank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69302"/>
            <a:ext cx="10058400" cy="51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4559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39091"/>
            <a:ext cx="10213848" cy="53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181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059"/>
          </a:xfrm>
        </p:spPr>
        <p:txBody>
          <a:bodyPr/>
          <a:lstStyle/>
          <a:p>
            <a:r>
              <a:rPr lang="en-US" sz="4400" dirty="0"/>
              <a:t>Profile</a:t>
            </a:r>
            <a:endParaRPr lang="en-US" dirty="0"/>
          </a:p>
        </p:txBody>
      </p:sp>
      <p:pic>
        <p:nvPicPr>
          <p:cNvPr id="3" name="Picture 2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5" y="1244184"/>
            <a:ext cx="10884108" cy="5126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16541" y="5081664"/>
            <a:ext cx="660193" cy="20986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82452" y="3852472"/>
            <a:ext cx="644578" cy="101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366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 smtClean="0"/>
              <a:t>TEAM MEMBERS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300" b="1" dirty="0" err="1"/>
              <a:t>Evon</a:t>
            </a:r>
            <a:r>
              <a:rPr lang="en-US" sz="2300" b="1" dirty="0"/>
              <a:t> </a:t>
            </a:r>
            <a:r>
              <a:rPr lang="en-US" sz="2300" b="1" dirty="0" err="1"/>
              <a:t>Nady</a:t>
            </a:r>
            <a:r>
              <a:rPr lang="en-US" sz="2300" b="1" dirty="0"/>
              <a:t> </a:t>
            </a:r>
            <a:r>
              <a:rPr lang="en-US" sz="2300" b="1" dirty="0" err="1"/>
              <a:t>Thabet</a:t>
            </a:r>
            <a:r>
              <a:rPr lang="en-US" sz="2300" b="1" dirty="0"/>
              <a:t> </a:t>
            </a:r>
            <a:r>
              <a:rPr lang="en-US" sz="2300" b="1" dirty="0" err="1"/>
              <a:t>Morcos</a:t>
            </a:r>
            <a:r>
              <a:rPr lang="en-US" sz="23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b="1" dirty="0" smtClean="0"/>
              <a:t>Mohamed </a:t>
            </a:r>
            <a:r>
              <a:rPr lang="en-US" sz="2300" b="1" dirty="0"/>
              <a:t>Khaled Mohamed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b="1" dirty="0" smtClean="0"/>
              <a:t>Mahmoud Mohamed </a:t>
            </a:r>
            <a:r>
              <a:rPr lang="en-US" sz="2300" b="1" dirty="0" err="1" smtClean="0"/>
              <a:t>Abdalhaliem</a:t>
            </a:r>
            <a:r>
              <a:rPr lang="en-US" sz="2300" b="1" dirty="0" smtClean="0"/>
              <a:t> </a:t>
            </a:r>
            <a:endParaRPr lang="en-US" sz="2300" b="1" dirty="0"/>
          </a:p>
          <a:p>
            <a:pPr marL="457200" indent="-457200">
              <a:buFont typeface="+mj-lt"/>
              <a:buAutoNum type="arabicPeriod"/>
            </a:pPr>
            <a:r>
              <a:rPr lang="en-US" sz="2300" b="1" dirty="0" err="1"/>
              <a:t>Y</a:t>
            </a:r>
            <a:r>
              <a:rPr lang="en-US" sz="2300" b="1" dirty="0" err="1" smtClean="0"/>
              <a:t>ossra</a:t>
            </a:r>
            <a:r>
              <a:rPr lang="en-US" sz="2300" b="1" dirty="0" smtClean="0"/>
              <a:t> </a:t>
            </a:r>
            <a:r>
              <a:rPr lang="en-US" sz="2300" b="1" dirty="0"/>
              <a:t>Ahmed </a:t>
            </a:r>
            <a:r>
              <a:rPr lang="en-US" sz="2300" b="1" dirty="0" err="1"/>
              <a:t>Hosny</a:t>
            </a:r>
            <a:r>
              <a:rPr lang="en-US" sz="23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b="1" dirty="0" err="1" smtClean="0"/>
              <a:t>Ziad</a:t>
            </a:r>
            <a:r>
              <a:rPr lang="en-US" sz="2300" b="1" dirty="0" smtClean="0"/>
              <a:t> </a:t>
            </a:r>
            <a:r>
              <a:rPr lang="en-US" sz="2300" b="1" dirty="0"/>
              <a:t>Mohamed </a:t>
            </a:r>
            <a:r>
              <a:rPr lang="en-US" sz="2300" b="1" dirty="0" err="1"/>
              <a:t>Fathy</a:t>
            </a:r>
            <a:endParaRPr lang="en-US" sz="2300" b="1" dirty="0"/>
          </a:p>
          <a:p>
            <a:pPr marL="457200" indent="-457200">
              <a:buFont typeface="+mj-lt"/>
              <a:buAutoNum type="arabicPeriod"/>
            </a:pPr>
            <a:r>
              <a:rPr lang="en-US" sz="2300" b="1" dirty="0" err="1" smtClean="0"/>
              <a:t>Asmaa</a:t>
            </a:r>
            <a:r>
              <a:rPr lang="en-US" sz="2300" b="1" dirty="0" smtClean="0"/>
              <a:t> </a:t>
            </a:r>
            <a:r>
              <a:rPr lang="en-US" sz="2300" b="1" dirty="0"/>
              <a:t>Mohammed </a:t>
            </a:r>
            <a:r>
              <a:rPr lang="en-US" sz="2300" b="1" dirty="0" err="1"/>
              <a:t>Hussien</a:t>
            </a:r>
            <a:endParaRPr lang="en-US" sz="23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Group </a:t>
            </a:r>
            <a:r>
              <a:rPr lang="en-US" sz="2400" b="1" dirty="0" smtClean="0"/>
              <a:t>Code: NXT14_ONL2_ERP4_S2</a:t>
            </a:r>
          </a:p>
          <a:p>
            <a:endParaRPr lang="en-US" sz="2400" b="1" dirty="0"/>
          </a:p>
          <a:p>
            <a:r>
              <a:rPr lang="en-US" sz="2400" b="1" dirty="0" smtClean="0"/>
              <a:t>Under Supervision: </a:t>
            </a:r>
            <a:br>
              <a:rPr lang="en-US" sz="2400" b="1" dirty="0" smtClean="0"/>
            </a:br>
            <a:r>
              <a:rPr lang="en-US" sz="2400" b="1" dirty="0" err="1" smtClean="0"/>
              <a:t>ENG.Ahmed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Elzahed</a:t>
            </a:r>
            <a:endParaRPr lang="en-US" sz="2400" b="1" dirty="0" smtClean="0"/>
          </a:p>
          <a:p>
            <a:r>
              <a:rPr lang="en-US" sz="2400" b="1" dirty="0" smtClean="0"/>
              <a:t>Company Name: Next Academy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824728" y="2093976"/>
            <a:ext cx="0" cy="391889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6827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9" y="1333867"/>
            <a:ext cx="10732958" cy="4923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8191" y="4713891"/>
            <a:ext cx="2398426" cy="17341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19511"/>
          </a:xfrm>
        </p:spPr>
        <p:txBody>
          <a:bodyPr>
            <a:normAutofit/>
          </a:bodyPr>
          <a:lstStyle/>
          <a:p>
            <a:r>
              <a:rPr lang="en-US" sz="4400" dirty="0"/>
              <a:t>Choose our payment term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289289" y="4068667"/>
            <a:ext cx="1321977" cy="552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745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te: 119422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7" y="914400"/>
            <a:ext cx="11212642" cy="55833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0717341" y="5519902"/>
            <a:ext cx="660193" cy="44970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072763" y="4422099"/>
            <a:ext cx="644578" cy="101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89926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apply</a:t>
            </a:r>
          </a:p>
        </p:txBody>
      </p:sp>
    </p:spTree>
    <p:extLst>
      <p:ext uri="{BB962C8B-B14F-4D97-AF65-F5344CB8AC3E}">
        <p14:creationId xmlns:p14="http://schemas.microsoft.com/office/powerpoint/2010/main" val="30001923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stomer Overview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6" y="1198179"/>
            <a:ext cx="11107712" cy="50976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2976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Here is our customer </a:t>
            </a:r>
            <a:r>
              <a:rPr lang="en-US" sz="4400" dirty="0" smtClean="0"/>
              <a:t>account </a:t>
            </a:r>
            <a:r>
              <a:rPr lang="en-US" sz="4400" dirty="0"/>
              <a:t>&amp; site</a:t>
            </a:r>
          </a:p>
        </p:txBody>
      </p:sp>
    </p:spTree>
    <p:extLst>
      <p:ext uri="{BB962C8B-B14F-4D97-AF65-F5344CB8AC3E}">
        <p14:creationId xmlns:p14="http://schemas.microsoft.com/office/powerpoint/2010/main" val="86818730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stomer Overview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" y="644578"/>
            <a:ext cx="10972800" cy="57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052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721" y="2576668"/>
            <a:ext cx="10058400" cy="1609344"/>
          </a:xfrm>
        </p:spPr>
        <p:txBody>
          <a:bodyPr/>
          <a:lstStyle/>
          <a:p>
            <a:pPr algn="ctr"/>
            <a:r>
              <a:rPr lang="en-US" b="1" u="sng" dirty="0" smtClean="0"/>
              <a:t>MEMO LINE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23896323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27023"/>
          </a:xfrm>
        </p:spPr>
        <p:txBody>
          <a:bodyPr/>
          <a:lstStyle/>
          <a:p>
            <a:r>
              <a:rPr lang="en-US" dirty="0"/>
              <a:t>Memo Line</a:t>
            </a:r>
          </a:p>
        </p:txBody>
      </p:sp>
      <p:pic>
        <p:nvPicPr>
          <p:cNvPr id="5" name="Content Placeholder 4" descr="Oracle Applications - ERPNEXT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73" y="1349115"/>
            <a:ext cx="8739265" cy="514162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765" y="2057400"/>
            <a:ext cx="2578308" cy="381158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Transaction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Memo Lines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96921" y="2394775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46305" y="257488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98705" y="3226053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63011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cle Applications - ERPNEX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6" y="1403131"/>
            <a:ext cx="10409822" cy="5027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8499"/>
          </a:xfrm>
        </p:spPr>
        <p:txBody>
          <a:bodyPr>
            <a:noAutofit/>
          </a:bodyPr>
          <a:lstStyle/>
          <a:p>
            <a:r>
              <a:rPr lang="en-US" sz="3200" dirty="0"/>
              <a:t>Add name . </a:t>
            </a:r>
            <a:r>
              <a:rPr lang="en-US" sz="3200" dirty="0" smtClean="0"/>
              <a:t>Description, Revenue ACC, active </a:t>
            </a:r>
            <a:r>
              <a:rPr lang="en-US" sz="3200" dirty="0"/>
              <a:t>dates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06767" y="2289721"/>
            <a:ext cx="1416570" cy="425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506767" y="2502685"/>
            <a:ext cx="1416570" cy="425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743243" y="4454095"/>
            <a:ext cx="1416570" cy="425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46139" y="3647057"/>
            <a:ext cx="1416570" cy="425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540253" y="3860020"/>
            <a:ext cx="1416570" cy="425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4224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939" y="2590523"/>
            <a:ext cx="10058400" cy="1609344"/>
          </a:xfrm>
        </p:spPr>
        <p:txBody>
          <a:bodyPr/>
          <a:lstStyle/>
          <a:p>
            <a:pPr algn="ctr"/>
            <a:r>
              <a:rPr lang="en-US" b="1" u="sng" dirty="0"/>
              <a:t>Making </a:t>
            </a:r>
            <a:r>
              <a:rPr lang="en-US" b="1" u="sng" dirty="0" smtClean="0"/>
              <a:t>invoice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8907663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B4BDF-AAA9-5139-E6ED-809F7478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A297-16DB-B94C-0686-04284D5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Making invoice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754A86-E8F6-8E2D-EC1A-30AB27FD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0" y="1740941"/>
            <a:ext cx="10989039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5100C-C67D-73BB-E27A-DAF15EA7C9F2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037395" y="2488367"/>
            <a:ext cx="999300" cy="846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48250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F455F-4497-2501-B9B3-A7A5F966B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6224-3B27-F8A5-9DA6-168F90A3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7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430448-AD33-0892-52F1-3EF6264C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1" y="1749702"/>
            <a:ext cx="10882858" cy="4804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6432" y="3446525"/>
            <a:ext cx="2808729" cy="1590169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92817" y="2287310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854110" y="2396929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38200" y="6190937"/>
            <a:ext cx="1410325" cy="30399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44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60750"/>
          </a:xfrm>
        </p:spPr>
        <p:txBody>
          <a:bodyPr/>
          <a:lstStyle/>
          <a:p>
            <a:pPr algn="ctr"/>
            <a:r>
              <a:rPr lang="en-US" b="1" u="sng" dirty="0" smtClean="0"/>
              <a:t>PAYMENT TERMS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7429343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36DA7-3C56-6C2E-CE06-3B9F5C23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B634-E0A7-5E84-95C5-1C9120E2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Add Transaction Line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15067C-9EB0-F83D-4F4F-CBC9B92D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008"/>
            <a:ext cx="10148341" cy="493925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BC774-4D6E-7A04-8AC7-EC625FFDC732}"/>
              </a:ext>
            </a:extLst>
          </p:cNvPr>
          <p:cNvSpPr/>
          <p:nvPr/>
        </p:nvSpPr>
        <p:spPr>
          <a:xfrm>
            <a:off x="1151628" y="2743201"/>
            <a:ext cx="9386457" cy="24938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33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5B9-B819-6BB9-A4B0-94B4EAF9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86AA-DCD9-A55A-AD46-E39863FC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725"/>
            <a:ext cx="10515600" cy="4615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Complete this transaction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A6DCB-0B3F-FA9E-B84A-C941F39B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1" y="1297889"/>
            <a:ext cx="10349459" cy="5275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D7D4D-4441-802F-CD36-5AE69565D36F}"/>
              </a:ext>
            </a:extLst>
          </p:cNvPr>
          <p:cNvSpPr/>
          <p:nvPr/>
        </p:nvSpPr>
        <p:spPr>
          <a:xfrm>
            <a:off x="9803568" y="6235908"/>
            <a:ext cx="1240000" cy="33755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3382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0000-909A-00DD-941D-966D21FEC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D4FD-1284-0514-91D9-B3324388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4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Transaction entry completed</a:t>
            </a:r>
            <a:br>
              <a:rPr lang="en-US" sz="4000" dirty="0"/>
            </a:br>
            <a:r>
              <a:rPr lang="en-US" sz="4000" dirty="0"/>
              <a:t>&amp; we have a transaction number</a:t>
            </a:r>
            <a:br>
              <a:rPr lang="en-US" sz="4000" dirty="0"/>
            </a:br>
            <a:r>
              <a:rPr lang="en-US" sz="4000" dirty="0"/>
              <a:t>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49B371-F027-63CB-BF56-781B0E5E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7" y="1884012"/>
            <a:ext cx="10764863" cy="4377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E6508F-2BB7-6FFB-0128-A8EA0F38D0DC}"/>
              </a:ext>
            </a:extLst>
          </p:cNvPr>
          <p:cNvSpPr/>
          <p:nvPr/>
        </p:nvSpPr>
        <p:spPr>
          <a:xfrm>
            <a:off x="3178628" y="2316431"/>
            <a:ext cx="743653" cy="15364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077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6EA3-6C60-C709-0034-3A37354B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4E59-0356-C9BC-9A81-22412C6C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02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Creating accounting treatment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BB07A-E72B-588C-72C4-AA0733963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1" y="1289154"/>
            <a:ext cx="10613036" cy="5203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09AB39-4A4C-0E19-2AC1-CAD200A9AF36}"/>
              </a:ext>
            </a:extLst>
          </p:cNvPr>
          <p:cNvSpPr/>
          <p:nvPr/>
        </p:nvSpPr>
        <p:spPr>
          <a:xfrm>
            <a:off x="2472506" y="1625039"/>
            <a:ext cx="1185094" cy="15879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0255" y="1427109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889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9107-89C9-6976-F894-F2DC4B82B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A406-7460-279E-9667-AFB587D0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9192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Create Final Accounting</a:t>
            </a: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00C5C578-EB46-A453-1B92-A6850A26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76" y="1458948"/>
            <a:ext cx="11167672" cy="50565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10EBB-E773-DDA8-8DA1-632446F74C69}"/>
              </a:ext>
            </a:extLst>
          </p:cNvPr>
          <p:cNvSpPr/>
          <p:nvPr/>
        </p:nvSpPr>
        <p:spPr>
          <a:xfrm>
            <a:off x="4529470" y="3627445"/>
            <a:ext cx="1711842" cy="15948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5813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C2815-9111-E01B-99F7-60C3FEEF3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AFBC-CD26-81A0-1878-DF836CB1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05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View accounting entry</a:t>
            </a:r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345F89CD-99F4-CDBF-45A1-C68C83148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4110"/>
            <a:ext cx="10914089" cy="49591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27EC85-F0E3-09F3-509A-AB8C624F6FC6}"/>
              </a:ext>
            </a:extLst>
          </p:cNvPr>
          <p:cNvSpPr/>
          <p:nvPr/>
        </p:nvSpPr>
        <p:spPr>
          <a:xfrm>
            <a:off x="2327660" y="1934429"/>
            <a:ext cx="1041990" cy="1701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577016" y="1731906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0960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AF41-2961-4382-2BE3-1B7C5FC0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14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Transaction’s journal entry</a:t>
            </a:r>
          </a:p>
        </p:txBody>
      </p:sp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24F79F6C-367F-CA47-037F-1EFEC6F1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4" y="1109272"/>
            <a:ext cx="11143552" cy="52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227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ECF2-CD36-E588-DAD2-C1902B377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5FC8-14D6-6FE6-E44C-C6E973B3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Making cash invoice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16132F-BDBD-808F-7690-E80A6BF9F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0" y="1740941"/>
            <a:ext cx="10989039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C36DF-FB94-9AE7-0D93-A81CA238D4AC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01790C-0C31-F7F3-BC02-F0DBE0B3D3EF}"/>
              </a:ext>
            </a:extLst>
          </p:cNvPr>
          <p:cNvCxnSpPr/>
          <p:nvPr/>
        </p:nvCxnSpPr>
        <p:spPr>
          <a:xfrm flipH="1">
            <a:off x="4037395" y="2488367"/>
            <a:ext cx="999300" cy="846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405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6A25-AA11-2AFE-F32C-4F5C3AE4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39" y="375455"/>
            <a:ext cx="10058400" cy="1609344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Enter Customer Info ,transaction class </a:t>
            </a:r>
            <a:br>
              <a:rPr lang="en-US" sz="2800" dirty="0"/>
            </a:br>
            <a:r>
              <a:rPr lang="en-US" sz="2800" dirty="0"/>
              <a:t>its type , receipt method &amp; tap line items to add transaction line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061845-3A28-6FD3-C282-2F7CF430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5" y="1716785"/>
            <a:ext cx="9865980" cy="4873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A6427-008A-FA60-BF64-5B572F71B795}"/>
              </a:ext>
            </a:extLst>
          </p:cNvPr>
          <p:cNvSpPr/>
          <p:nvPr/>
        </p:nvSpPr>
        <p:spPr>
          <a:xfrm>
            <a:off x="4801857" y="3413585"/>
            <a:ext cx="2541052" cy="165217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176A2-9164-24CB-E1A3-8D3A328530EB}"/>
              </a:ext>
            </a:extLst>
          </p:cNvPr>
          <p:cNvSpPr/>
          <p:nvPr/>
        </p:nvSpPr>
        <p:spPr>
          <a:xfrm>
            <a:off x="7342909" y="5065755"/>
            <a:ext cx="3512554" cy="10614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64802-0058-A1EA-F9E2-051D9DE644DE}"/>
              </a:ext>
            </a:extLst>
          </p:cNvPr>
          <p:cNvCxnSpPr/>
          <p:nvPr/>
        </p:nvCxnSpPr>
        <p:spPr>
          <a:xfrm flipH="1">
            <a:off x="4084328" y="2507118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007F5C-6DF3-C476-65B6-8E54000F96AE}"/>
              </a:ext>
            </a:extLst>
          </p:cNvPr>
          <p:cNvCxnSpPr/>
          <p:nvPr/>
        </p:nvCxnSpPr>
        <p:spPr>
          <a:xfrm flipH="1">
            <a:off x="4184125" y="2713004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69029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4B3C-957A-2477-90C7-5C7DD30D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398"/>
            <a:ext cx="10058400" cy="926457"/>
          </a:xfrm>
        </p:spPr>
        <p:txBody>
          <a:bodyPr/>
          <a:lstStyle/>
          <a:p>
            <a:pPr algn="ctr"/>
            <a:r>
              <a:rPr lang="en-US" sz="5400" dirty="0"/>
              <a:t>Add Transaction Line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678B26-BE6F-740E-4CCD-59C6D4B9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03" y="1411089"/>
            <a:ext cx="8938706" cy="5430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A22EFF-F728-3C50-EE69-7470D0F8D74C}"/>
              </a:ext>
            </a:extLst>
          </p:cNvPr>
          <p:cNvSpPr/>
          <p:nvPr/>
        </p:nvSpPr>
        <p:spPr>
          <a:xfrm>
            <a:off x="1512277" y="2743200"/>
            <a:ext cx="8578058" cy="29980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462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17" y="223234"/>
            <a:ext cx="10058400" cy="1609344"/>
          </a:xfrm>
        </p:spPr>
        <p:txBody>
          <a:bodyPr/>
          <a:lstStyle/>
          <a:p>
            <a:r>
              <a:rPr lang="en-US" b="1" u="sng" dirty="0"/>
              <a:t>Payment Term</a:t>
            </a:r>
          </a:p>
        </p:txBody>
      </p:sp>
      <p:pic>
        <p:nvPicPr>
          <p:cNvPr id="3" name="Picture 2" descr="Oracle Applications - ERPNEX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1" y="1832578"/>
            <a:ext cx="8578650" cy="4781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44" y="2125402"/>
            <a:ext cx="265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Setup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Transaction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Payment Term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10130" y="2824266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642638" y="293510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92024" y="307365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78019" y="5137982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4271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754-AE82-8093-1396-C706B2E4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6268-402F-C5F8-D4BD-66A0F42E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Complete this transaction</a:t>
            </a:r>
            <a:endParaRPr lang="en-US" dirty="0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2610B88-B7A5-0CF6-90B5-2EF2D4FD7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26" y="1690688"/>
            <a:ext cx="9125147" cy="5167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BEAC9A-E44A-F492-61B9-3F45626E5908}"/>
              </a:ext>
            </a:extLst>
          </p:cNvPr>
          <p:cNvSpPr/>
          <p:nvPr/>
        </p:nvSpPr>
        <p:spPr>
          <a:xfrm>
            <a:off x="9238268" y="6492875"/>
            <a:ext cx="1319753" cy="3440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559698" y="6068384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7951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8EB4-E888-2CBD-7060-098DF032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AE74-46A0-D610-C9FE-F5E901F0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921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Transaction entry completed</a:t>
            </a:r>
            <a:br>
              <a:rPr lang="en-US" sz="3600" dirty="0"/>
            </a:br>
            <a:r>
              <a:rPr lang="en-US" sz="3600" dirty="0"/>
              <a:t>&amp; we have a transaction number</a:t>
            </a:r>
            <a:br>
              <a:rPr lang="en-US" sz="3600" dirty="0"/>
            </a:br>
            <a:r>
              <a:rPr lang="en-US" sz="3600" dirty="0"/>
              <a:t>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2C7DB-32C8-AA9C-5BB6-037AC53B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05" y="1512445"/>
            <a:ext cx="8741190" cy="5219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0FD342-9F37-ADCA-C002-EA6694253A8D}"/>
              </a:ext>
            </a:extLst>
          </p:cNvPr>
          <p:cNvSpPr/>
          <p:nvPr/>
        </p:nvSpPr>
        <p:spPr>
          <a:xfrm>
            <a:off x="3848100" y="2028825"/>
            <a:ext cx="714375" cy="1905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316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3C54-6CF5-F276-E67F-BC594AB5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05623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TOOLS&gt; Create accounting</a:t>
            </a:r>
            <a:endParaRPr lang="en-US" sz="4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C9C6D-C0CD-6841-EA2E-70D4DD90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2" y="1801427"/>
            <a:ext cx="10791912" cy="50565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5D43A-5378-080B-6AD5-78D322EE7729}"/>
              </a:ext>
            </a:extLst>
          </p:cNvPr>
          <p:cNvSpPr/>
          <p:nvPr/>
        </p:nvSpPr>
        <p:spPr>
          <a:xfrm>
            <a:off x="2187281" y="2117144"/>
            <a:ext cx="1114426" cy="16192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52325" y="1856597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100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4B92-39CF-1662-E777-76D7479C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4B1-9F1E-A3EC-CB09-762F6F4A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Create Final Accounting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C0F0D5-992F-609B-7647-5D5105E0D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03" y="1967728"/>
            <a:ext cx="8192194" cy="4890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8079C8-3A5D-9CD4-0545-BDC8D0945827}"/>
              </a:ext>
            </a:extLst>
          </p:cNvPr>
          <p:cNvSpPr/>
          <p:nvPr/>
        </p:nvSpPr>
        <p:spPr>
          <a:xfrm>
            <a:off x="4743450" y="4057650"/>
            <a:ext cx="1485900" cy="2476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964BB-D5CA-D2D4-DCF8-FAF86DF64CA8}"/>
              </a:ext>
            </a:extLst>
          </p:cNvPr>
          <p:cNvSpPr/>
          <p:nvPr/>
        </p:nvSpPr>
        <p:spPr>
          <a:xfrm>
            <a:off x="4972049" y="5257800"/>
            <a:ext cx="981075" cy="2476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7158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CA9F-485A-97CE-387A-AC0DA9C6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FEC5-F8B2-2B66-F63A-1E34F090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TOOLS &gt;View accounting</a:t>
            </a:r>
            <a:endParaRPr lang="en-US" sz="48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99D33-9B56-90A7-A0EF-BD44E42AA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91541"/>
            <a:ext cx="9420566" cy="49895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0D83C8-DC1B-281B-1AC9-D76BC045BE0D}"/>
              </a:ext>
            </a:extLst>
          </p:cNvPr>
          <p:cNvSpPr/>
          <p:nvPr/>
        </p:nvSpPr>
        <p:spPr>
          <a:xfrm>
            <a:off x="2780430" y="2072119"/>
            <a:ext cx="1114426" cy="16192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54110" y="1815035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55621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20844-4B54-0BE2-545A-67A7C0AD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37A5-28F2-8247-4954-3363B434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Transaction’s journal entry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38EFDC-203A-944A-848F-9974606B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69550"/>
            <a:ext cx="9933201" cy="45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125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72057-52F7-FA34-374D-9B6A1D34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3860-34ED-27BF-DDC2-74ABA685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Applying credit ON debit</a:t>
            </a:r>
          </a:p>
        </p:txBody>
      </p:sp>
    </p:spTree>
    <p:extLst>
      <p:ext uri="{BB962C8B-B14F-4D97-AF65-F5344CB8AC3E}">
        <p14:creationId xmlns:p14="http://schemas.microsoft.com/office/powerpoint/2010/main" val="12693469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0231-0249-22EB-FA3D-F69EF4CB8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1160-19F8-609E-AA9D-A83FE1BA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Making debit memo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C5BDB2-18FC-7348-EF2F-AC6F815D2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1967352"/>
            <a:ext cx="7155711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993F8-0BC0-25C1-4BEE-C43E18C40B74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56D827-A4F7-71DC-374D-564598990433}"/>
              </a:ext>
            </a:extLst>
          </p:cNvPr>
          <p:cNvCxnSpPr/>
          <p:nvPr/>
        </p:nvCxnSpPr>
        <p:spPr>
          <a:xfrm flipH="1">
            <a:off x="4359088" y="2802194"/>
            <a:ext cx="640615" cy="744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1599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5E84-F2DE-3F4A-974C-060D06B6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27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EB59A-D492-E809-E476-F0ECC632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78269"/>
            <a:ext cx="9196753" cy="48797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18600A-54A9-8AF8-D442-37434CCC49FD}"/>
              </a:ext>
            </a:extLst>
          </p:cNvPr>
          <p:cNvCxnSpPr/>
          <p:nvPr/>
        </p:nvCxnSpPr>
        <p:spPr>
          <a:xfrm flipH="1">
            <a:off x="4309487" y="251615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1F2EB5-AED5-8140-CDE5-E9799E0FBA95}"/>
              </a:ext>
            </a:extLst>
          </p:cNvPr>
          <p:cNvCxnSpPr/>
          <p:nvPr/>
        </p:nvCxnSpPr>
        <p:spPr>
          <a:xfrm flipH="1">
            <a:off x="4370521" y="2659516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F8A21ED-282B-FFC6-8608-01F9DF6AA118}"/>
              </a:ext>
            </a:extLst>
          </p:cNvPr>
          <p:cNvSpPr/>
          <p:nvPr/>
        </p:nvSpPr>
        <p:spPr>
          <a:xfrm>
            <a:off x="4686300" y="3736732"/>
            <a:ext cx="2382715" cy="16705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698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735A7-F18F-3BDF-7B49-B582650FA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9A12-5B86-6CD1-0575-91636A36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Add Transaction Line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45791B-C848-7938-FD3C-5EA581292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2" y="1807127"/>
            <a:ext cx="9374001" cy="494014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73E20F-ADF8-0324-0246-BDCD5E9638EC}"/>
              </a:ext>
            </a:extLst>
          </p:cNvPr>
          <p:cNvSpPr/>
          <p:nvPr/>
        </p:nvSpPr>
        <p:spPr>
          <a:xfrm>
            <a:off x="1877731" y="3068133"/>
            <a:ext cx="8935278" cy="2286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6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cle Applications - ERPNEX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8" y="1191490"/>
            <a:ext cx="10919085" cy="521657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639178" y="1702044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45092" y="4323752"/>
            <a:ext cx="2689599" cy="747011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91578" y="1868299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50013" y="2713432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40603"/>
          </a:xfrm>
        </p:spPr>
        <p:txBody>
          <a:bodyPr>
            <a:noAutofit/>
          </a:bodyPr>
          <a:lstStyle/>
          <a:p>
            <a:r>
              <a:rPr lang="en-US" sz="3200" dirty="0" smtClean="0"/>
              <a:t>Add our name, description, base amount and our payment schedule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3624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811A4-6A72-4EBD-61BC-5F58B3CFA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DCE7-D09B-A881-29F0-CD31EF8C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Complete this transaction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13AE65-ACF2-7087-1907-735EC3CB8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6" y="1645374"/>
            <a:ext cx="10015422" cy="49724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432524-1A7A-49B7-0A55-B142BFA4CA88}"/>
              </a:ext>
            </a:extLst>
          </p:cNvPr>
          <p:cNvSpPr/>
          <p:nvPr/>
        </p:nvSpPr>
        <p:spPr>
          <a:xfrm>
            <a:off x="9638145" y="6345382"/>
            <a:ext cx="1219200" cy="27247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2759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48EB-0521-10E3-E358-F001AE8E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BF6D-8E8E-0401-CD36-611C3633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Transaction entry completed</a:t>
            </a:r>
            <a:br>
              <a:rPr lang="en-US" sz="3600" dirty="0"/>
            </a:br>
            <a:r>
              <a:rPr lang="en-US" sz="3600" dirty="0"/>
              <a:t>&amp; we have a transaction number</a:t>
            </a:r>
            <a:br>
              <a:rPr lang="en-US" sz="3600" dirty="0"/>
            </a:br>
            <a:r>
              <a:rPr lang="en-US" sz="3600" dirty="0"/>
              <a:t>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C1553C-F50D-1316-CCDF-0581B739C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9" y="1562549"/>
            <a:ext cx="8574942" cy="5176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E0E76D-501C-77E7-4429-4295C985A498}"/>
              </a:ext>
            </a:extLst>
          </p:cNvPr>
          <p:cNvSpPr/>
          <p:nvPr/>
        </p:nvSpPr>
        <p:spPr>
          <a:xfrm>
            <a:off x="3749964" y="2068945"/>
            <a:ext cx="822036" cy="203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452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C48F-25A0-C7F7-6A49-D17B01F2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FBFB-C66A-020D-D91D-16BF5AA2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TOOLS&gt; </a:t>
            </a:r>
            <a:r>
              <a:rPr lang="en-US" sz="4400" dirty="0" err="1" smtClean="0"/>
              <a:t>CreatE</a:t>
            </a:r>
            <a:r>
              <a:rPr lang="en-US" sz="4400" dirty="0" smtClean="0"/>
              <a:t> accounting</a:t>
            </a:r>
            <a:endParaRPr lang="en-US" sz="4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627DE-0A22-3988-9C9A-F0ABD2BF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774148"/>
            <a:ext cx="9753600" cy="50838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549231" y="2073559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0255" y="1828890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2451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90D36-6D93-5F2C-9763-967577E2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BF4-7724-F844-5994-590796CC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Create Final Accounting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4C45EF-ADC8-A4DF-8495-4E6B2488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52" y="1690688"/>
            <a:ext cx="8524684" cy="5167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92C901-091F-ADB5-3057-16A7B10E462A}"/>
              </a:ext>
            </a:extLst>
          </p:cNvPr>
          <p:cNvSpPr/>
          <p:nvPr/>
        </p:nvSpPr>
        <p:spPr>
          <a:xfrm>
            <a:off x="4729018" y="3906982"/>
            <a:ext cx="1690255" cy="2124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242BFE-C3AF-CC3C-A02B-BC8BFDCFD42A}"/>
              </a:ext>
            </a:extLst>
          </p:cNvPr>
          <p:cNvSpPr/>
          <p:nvPr/>
        </p:nvSpPr>
        <p:spPr>
          <a:xfrm>
            <a:off x="4987636" y="5093855"/>
            <a:ext cx="1016000" cy="2817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453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970B-39BD-522E-D42D-464C7E95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ED79-4CC0-E8B4-4D22-C6D34273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TOOLS &gt;View accounting</a:t>
            </a:r>
            <a:endParaRPr lang="en-US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BE43B-D11E-FA79-28E5-E4C386E1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4" y="1595056"/>
            <a:ext cx="9938802" cy="5124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660071" y="2018140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54110" y="1815035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3048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CB99-E334-2986-64D4-81D2123A9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BFE8-41C3-B967-B197-A624CF94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Transaction’s journal entry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14AEA0-384D-7A18-6551-98B8F2B79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4" y="2170545"/>
            <a:ext cx="1040493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1219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E66C-A2B9-390F-2028-94B17A6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3C8D-8921-E5F6-B99A-D0BFCC91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Making credit memo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7CC7D-9F24-B23E-0748-3ECE194B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1967352"/>
            <a:ext cx="7155711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2788C-4CF0-22E8-AA00-5BA6D0F0196F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B9116-9BF7-75D0-4F24-AB54C7148551}"/>
              </a:ext>
            </a:extLst>
          </p:cNvPr>
          <p:cNvCxnSpPr/>
          <p:nvPr/>
        </p:nvCxnSpPr>
        <p:spPr>
          <a:xfrm flipH="1">
            <a:off x="4359088" y="2802194"/>
            <a:ext cx="640615" cy="744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6088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91E7-5AD0-35E9-2135-A58E30A1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972E-253C-C893-61A6-55BB8A80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9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C8E0F1-E113-A1FA-08CB-8E684294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958543"/>
            <a:ext cx="9693769" cy="496411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834736-07F6-E3B2-F0BA-7372A1193F19}"/>
              </a:ext>
            </a:extLst>
          </p:cNvPr>
          <p:cNvCxnSpPr/>
          <p:nvPr/>
        </p:nvCxnSpPr>
        <p:spPr>
          <a:xfrm flipH="1">
            <a:off x="4309487" y="251615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1823DD-3BCF-5147-4BBA-A732437927D0}"/>
              </a:ext>
            </a:extLst>
          </p:cNvPr>
          <p:cNvCxnSpPr/>
          <p:nvPr/>
        </p:nvCxnSpPr>
        <p:spPr>
          <a:xfrm flipH="1">
            <a:off x="4461887" y="266855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C463E3B-9745-B51E-A4BB-2BAAFFD5AB53}"/>
              </a:ext>
            </a:extLst>
          </p:cNvPr>
          <p:cNvSpPr/>
          <p:nvPr/>
        </p:nvSpPr>
        <p:spPr>
          <a:xfrm>
            <a:off x="4849091" y="3731491"/>
            <a:ext cx="2456873" cy="166254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42260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DB92-3B4F-8932-2AED-808EDDDC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CFCF-FEA7-90C8-C913-CB93CD4C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Add Transaction Line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2BDE7C-98C8-F33F-0E64-72C91174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705693"/>
            <a:ext cx="9245600" cy="502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DB957-DCD6-D46D-F25E-C4A984EC2093}"/>
              </a:ext>
            </a:extLst>
          </p:cNvPr>
          <p:cNvSpPr/>
          <p:nvPr/>
        </p:nvSpPr>
        <p:spPr>
          <a:xfrm>
            <a:off x="1616363" y="2974109"/>
            <a:ext cx="8672945" cy="2124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1762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9D69-5BC3-A6FC-9610-638F10FA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3197-0775-0F4F-BD33-BAE3CA4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Complete this transaction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904D62-1356-B669-1C66-BD16FDE3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98" y="1789687"/>
            <a:ext cx="9751538" cy="5068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9434934" y="6603997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329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520" y="2535105"/>
            <a:ext cx="10058400" cy="1609344"/>
          </a:xfrm>
        </p:spPr>
        <p:txBody>
          <a:bodyPr/>
          <a:lstStyle/>
          <a:p>
            <a:r>
              <a:rPr lang="en-US" b="1" u="sng" dirty="0"/>
              <a:t>Create Manual 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398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95A91-2CB8-B550-FC38-77C5B28A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0DEF-299C-A737-B425-AB143E2D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Transaction entry completed</a:t>
            </a:r>
            <a:br>
              <a:rPr lang="en-US" sz="4000" dirty="0"/>
            </a:br>
            <a:r>
              <a:rPr lang="en-US" sz="4000" dirty="0"/>
              <a:t>&amp; we have a transaction number</a:t>
            </a:r>
            <a:br>
              <a:rPr lang="en-US" sz="4000" dirty="0"/>
            </a:br>
            <a:r>
              <a:rPr lang="en-US" sz="4000" dirty="0"/>
              <a:t>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8D46B-D38C-A4E5-04D2-1811281B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925"/>
            <a:ext cx="10186860" cy="53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21386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6C2D-52D3-B3E9-EAA6-07D059D7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134-9860-874C-6C24-0D1BBAA3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TOOLS &gt; </a:t>
            </a:r>
            <a:r>
              <a:rPr lang="en-US" sz="4400" dirty="0" err="1" smtClean="0"/>
              <a:t>CreatE</a:t>
            </a:r>
            <a:r>
              <a:rPr lang="en-US" sz="4400" dirty="0" smtClean="0"/>
              <a:t> </a:t>
            </a:r>
            <a:r>
              <a:rPr lang="en-US" sz="4400" dirty="0"/>
              <a:t>accounting 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A88E3-B90A-9D0E-0E9A-6EF6ACA4F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84" y="1551709"/>
            <a:ext cx="9697464" cy="5306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660071" y="1907301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978801" y="1648785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9209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3A268-9898-0DF2-BC11-00F13535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3D0B-A13D-CFC7-4896-064ECD2A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Create Final Accounting</a:t>
            </a:r>
            <a:endParaRPr lang="en-US" dirty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10A75B-4D9C-8632-0805-FCB7E704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16" y="1738921"/>
            <a:ext cx="9232657" cy="50011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FAE774-A180-99CE-D661-B3E8FB672E99}"/>
              </a:ext>
            </a:extLst>
          </p:cNvPr>
          <p:cNvSpPr/>
          <p:nvPr/>
        </p:nvSpPr>
        <p:spPr>
          <a:xfrm>
            <a:off x="4858326" y="3918704"/>
            <a:ext cx="1579418" cy="203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144ED-63A7-1355-565C-F650CE94B1D2}"/>
              </a:ext>
            </a:extLst>
          </p:cNvPr>
          <p:cNvSpPr/>
          <p:nvPr/>
        </p:nvSpPr>
        <p:spPr>
          <a:xfrm>
            <a:off x="5176980" y="5034447"/>
            <a:ext cx="942109" cy="34174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8509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18C9-F5A6-00D8-417A-078C5DA3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62F2-2F75-F476-E8C2-9DBF32C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TOOLS &gt; View accounting 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44766-9201-10CE-5971-9AEF95539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54" y="1736800"/>
            <a:ext cx="9466927" cy="5121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535380" y="2198251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632435" y="1953583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70670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FE1B1-4E42-4C81-B758-323D70B08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F7C5-480C-368A-270A-0F95976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Transaction’s journal entry</a:t>
            </a:r>
            <a:endParaRPr lang="en-US" dirty="0"/>
          </a:p>
        </p:txBody>
      </p:sp>
      <p:pic>
        <p:nvPicPr>
          <p:cNvPr id="18" name="Picture 17" descr="A screenshot of a computer">
            <a:extLst>
              <a:ext uri="{FF2B5EF4-FFF2-40B4-BE49-F238E27FC236}">
                <a16:creationId xmlns:a16="http://schemas.microsoft.com/office/drawing/2014/main" id="{372B1766-2646-1548-3A45-36AE8A5E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9" y="2013527"/>
            <a:ext cx="11229742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3098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7CD3-ECAD-14AC-BC4A-DB6AAD41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Applying debit ON credit</a:t>
            </a:r>
          </a:p>
        </p:txBody>
      </p:sp>
    </p:spTree>
    <p:extLst>
      <p:ext uri="{BB962C8B-B14F-4D97-AF65-F5344CB8AC3E}">
        <p14:creationId xmlns:p14="http://schemas.microsoft.com/office/powerpoint/2010/main" val="1236852941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D62A-2524-E149-1141-37D3DDBC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Making credit memo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FB96C-E3FB-6DD4-3FC5-20A9EF605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1967352"/>
            <a:ext cx="7155711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BCA1E-A2A9-FCB0-DB89-17DEF78FB8BC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59088" y="2802194"/>
            <a:ext cx="640615" cy="744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73053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1D02-6532-4D33-4AD9-8ED77724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7953"/>
            <a:ext cx="12192000" cy="77351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18B79CB-B559-C5F5-A2F8-06202ECF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2062716"/>
            <a:ext cx="10987548" cy="479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AB332-0A1A-D034-9550-FA079E63CC78}"/>
              </a:ext>
            </a:extLst>
          </p:cNvPr>
          <p:cNvSpPr/>
          <p:nvPr/>
        </p:nvSpPr>
        <p:spPr>
          <a:xfrm>
            <a:off x="4498258" y="3678756"/>
            <a:ext cx="2920181" cy="168005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EFDE71-936E-A50B-B397-6C7EE0EDAC7A}"/>
              </a:ext>
            </a:extLst>
          </p:cNvPr>
          <p:cNvSpPr/>
          <p:nvPr/>
        </p:nvSpPr>
        <p:spPr>
          <a:xfrm>
            <a:off x="1537398" y="6570921"/>
            <a:ext cx="1301495" cy="212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01636" y="2259420"/>
            <a:ext cx="935583" cy="595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077393" y="2434856"/>
            <a:ext cx="878065" cy="592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350937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702A-DE7D-1D88-D6A6-BAA4A0B1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Add Transaction Line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FC027AF-FC3A-CCA0-1E82-34EF56189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1401097"/>
            <a:ext cx="11135032" cy="52867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460142-B89E-743E-E4ED-82C23D7C3C28}"/>
              </a:ext>
            </a:extLst>
          </p:cNvPr>
          <p:cNvSpPr/>
          <p:nvPr/>
        </p:nvSpPr>
        <p:spPr>
          <a:xfrm>
            <a:off x="1028615" y="2909548"/>
            <a:ext cx="9383746" cy="2761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8512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0430-29A3-58B5-73C8-63A26DB6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971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Complete this transaction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B4D6CBC7-EEDA-1B3D-2028-CF4D1697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11" y="1323917"/>
            <a:ext cx="10755554" cy="5317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6613E-0730-DA1C-1E5E-C7D18A212D0D}"/>
              </a:ext>
            </a:extLst>
          </p:cNvPr>
          <p:cNvSpPr/>
          <p:nvPr/>
        </p:nvSpPr>
        <p:spPr>
          <a:xfrm>
            <a:off x="10223376" y="6354507"/>
            <a:ext cx="1329069" cy="2114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6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23" y="429318"/>
            <a:ext cx="10058400" cy="1609344"/>
          </a:xfrm>
        </p:spPr>
        <p:txBody>
          <a:bodyPr/>
          <a:lstStyle/>
          <a:p>
            <a:r>
              <a:rPr lang="en-US" b="1" u="sng" dirty="0"/>
              <a:t>Create Manual Customer</a:t>
            </a:r>
          </a:p>
        </p:txBody>
      </p:sp>
      <p:pic>
        <p:nvPicPr>
          <p:cNvPr id="4" name="Content Placeholder 3" descr="Oracle Applications - ERPNEXT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67337"/>
            <a:ext cx="8182633" cy="4475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823" y="2038662"/>
            <a:ext cx="2488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Receivable Vision Operations (USA)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/Maintain Customer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93254" y="301823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085981" y="3142920"/>
            <a:ext cx="1295513" cy="43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481532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E0E6-1804-3425-D79B-E2B1AD94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772" y="26581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Transaction entry completed</a:t>
            </a:r>
            <a:br>
              <a:rPr lang="en-US" sz="3600" dirty="0"/>
            </a:br>
            <a:r>
              <a:rPr lang="en-US" sz="3600" dirty="0"/>
              <a:t>&amp; we have a transaction number</a:t>
            </a:r>
            <a:br>
              <a:rPr lang="en-US" sz="3600" dirty="0"/>
            </a:br>
            <a:r>
              <a:rPr lang="en-US" sz="3600" dirty="0"/>
              <a:t>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8E9314-1D45-A375-D90B-12708EDD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1106130"/>
            <a:ext cx="10958051" cy="5606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75A5F6-2102-5964-5D7E-EEC97C56232D}"/>
              </a:ext>
            </a:extLst>
          </p:cNvPr>
          <p:cNvSpPr/>
          <p:nvPr/>
        </p:nvSpPr>
        <p:spPr>
          <a:xfrm>
            <a:off x="2258561" y="1431888"/>
            <a:ext cx="1059826" cy="15948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47978" y="1431888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19664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249E-8DC2-4E89-2242-940545C5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1B06-BF10-6B87-E254-317B310D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9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TOOLS&gt; Create </a:t>
            </a:r>
            <a:r>
              <a:rPr lang="en-US" sz="4400" dirty="0"/>
              <a:t>accounting </a:t>
            </a:r>
            <a:r>
              <a:rPr lang="en-US" sz="4400" i="0" dirty="0">
                <a:solidFill>
                  <a:srgbClr val="FFFFFF"/>
                </a:solidFill>
                <a:effectLst/>
              </a:rPr>
              <a:t>treatment</a:t>
            </a:r>
            <a:endParaRPr lang="en-US" sz="4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8934C-C72E-177F-4262-35B4A096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9" y="1342104"/>
            <a:ext cx="10799955" cy="5014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B46109-7FE2-EA79-0261-9583007BC49C}"/>
              </a:ext>
            </a:extLst>
          </p:cNvPr>
          <p:cNvSpPr/>
          <p:nvPr/>
        </p:nvSpPr>
        <p:spPr>
          <a:xfrm>
            <a:off x="2229064" y="1680630"/>
            <a:ext cx="1084521" cy="11695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62746" y="1136738"/>
            <a:ext cx="1390865" cy="543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952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5BF8-7579-2BEA-FF50-6C2A6988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BFDF-750E-7392-3128-00464AF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Creating Final Accounting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A9384E-A7E3-A929-129D-DDAC7157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1371314"/>
            <a:ext cx="11090787" cy="5348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308BEB-A995-8587-3B2F-1F82E802F495}"/>
              </a:ext>
            </a:extLst>
          </p:cNvPr>
          <p:cNvSpPr/>
          <p:nvPr/>
        </p:nvSpPr>
        <p:spPr>
          <a:xfrm>
            <a:off x="4433776" y="3628103"/>
            <a:ext cx="1893281" cy="2704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300AB-6651-E890-EBE8-6B1B0F61E5A3}"/>
              </a:ext>
            </a:extLst>
          </p:cNvPr>
          <p:cNvSpPr/>
          <p:nvPr/>
        </p:nvSpPr>
        <p:spPr>
          <a:xfrm>
            <a:off x="4566513" y="4864871"/>
            <a:ext cx="1499190" cy="3913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3150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0E34-B9BF-3B68-8771-048DACF28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98D4-C5AC-7C17-86E1-2961FD51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9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TOOLS&gt; View Accounting</a:t>
            </a:r>
            <a:endParaRPr lang="en-US" sz="44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BC107-2A51-9312-908D-7E790B82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1098"/>
            <a:ext cx="10768780" cy="5147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DCF60-60A8-5A7C-24BE-754B4F580262}"/>
              </a:ext>
            </a:extLst>
          </p:cNvPr>
          <p:cNvSpPr/>
          <p:nvPr/>
        </p:nvSpPr>
        <p:spPr>
          <a:xfrm>
            <a:off x="2306579" y="1864812"/>
            <a:ext cx="1063256" cy="18075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69835" y="1431888"/>
            <a:ext cx="1585625" cy="523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44524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70CF-36B2-DDBB-74A2-5AE2261E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54D3-B6D2-BE72-AE72-BC00F79A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97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Transaction’s journal entry</a:t>
            </a:r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E73E6A81-6CFD-FE8C-AA88-5F92D931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1342104"/>
            <a:ext cx="11253020" cy="5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1942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1589-24EA-F961-CA72-25D77538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2AB4-A475-1A04-1FDF-0BAF6E0D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86825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Making Debit memo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B30D4-48CA-5F3A-57F1-37934E85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7948"/>
            <a:ext cx="10783529" cy="5007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DDC6D-AEAC-4CA0-6F9E-936D92B264DD}"/>
              </a:ext>
            </a:extLst>
          </p:cNvPr>
          <p:cNvSpPr txBox="1"/>
          <p:nvPr/>
        </p:nvSpPr>
        <p:spPr>
          <a:xfrm>
            <a:off x="223284" y="898615"/>
            <a:ext cx="12301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Transactions</a:t>
            </a:r>
            <a:r>
              <a:rPr lang="ar-EG" sz="2800" dirty="0"/>
              <a:t>&lt;&lt;&lt; </a:t>
            </a:r>
            <a:r>
              <a:rPr lang="en-US" sz="2800" dirty="0"/>
              <a:t> Transactions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69205" y="2654710"/>
            <a:ext cx="1374743" cy="420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50008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B215-C910-7E63-8C6F-17C1C8D7F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4E7E-1257-149E-F120-4D60278F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61" y="1322056"/>
            <a:ext cx="10515600" cy="4571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DD91AF-7365-B4F3-00BF-EC8FE5EC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7" y="1355684"/>
            <a:ext cx="10592969" cy="51577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C1EE635-A0A6-F5DF-8C55-9E75E1B7F20A}"/>
              </a:ext>
            </a:extLst>
          </p:cNvPr>
          <p:cNvSpPr/>
          <p:nvPr/>
        </p:nvSpPr>
        <p:spPr>
          <a:xfrm>
            <a:off x="4822230" y="3377381"/>
            <a:ext cx="2699447" cy="15190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DF3D31-CAD4-5C80-3290-12F7DB556AD0}"/>
              </a:ext>
            </a:extLst>
          </p:cNvPr>
          <p:cNvSpPr/>
          <p:nvPr/>
        </p:nvSpPr>
        <p:spPr>
          <a:xfrm flipV="1">
            <a:off x="1384736" y="6194323"/>
            <a:ext cx="871767" cy="25964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92223" y="2021824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492223" y="2284751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17019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9096A-BE70-99E3-5539-A2CDB69A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3FF1-1139-D990-5200-8E3819A2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49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Add transaction Line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8DAEA6-FFD1-B1E3-33BB-F831AECAC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30594"/>
            <a:ext cx="10724535" cy="5147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82E4BE-E572-9510-6019-1E331A292793}"/>
              </a:ext>
            </a:extLst>
          </p:cNvPr>
          <p:cNvSpPr/>
          <p:nvPr/>
        </p:nvSpPr>
        <p:spPr>
          <a:xfrm>
            <a:off x="1183644" y="2802803"/>
            <a:ext cx="9390950" cy="26486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6868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812E2-DCFF-5FA1-C23F-43164AE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1704-0492-5ACC-60F8-21745986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Complete this transaction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291274-0DDA-27D8-595A-97AE5B1A7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10695039" cy="56458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E68851-0C1B-361E-1581-953C5FD82EC5}"/>
              </a:ext>
            </a:extLst>
          </p:cNvPr>
          <p:cNvSpPr/>
          <p:nvPr/>
        </p:nvSpPr>
        <p:spPr>
          <a:xfrm>
            <a:off x="9969166" y="6253317"/>
            <a:ext cx="1307805" cy="29222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03304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5BF5-B93E-384B-BEA0-E56CE306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455"/>
            <a:ext cx="10515600" cy="67440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Transaction entry completed</a:t>
            </a:r>
            <a:br>
              <a:rPr lang="en-US" sz="4000" dirty="0"/>
            </a:br>
            <a:r>
              <a:rPr lang="en-US" sz="4000" dirty="0"/>
              <a:t>&amp; we have a transaction number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2CF5EF-1851-5665-92CF-E1DB66F7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71" y="1526973"/>
            <a:ext cx="10418057" cy="5007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F6D72-0A3D-DE96-7FCE-7322FB077D1F}"/>
              </a:ext>
            </a:extLst>
          </p:cNvPr>
          <p:cNvSpPr/>
          <p:nvPr/>
        </p:nvSpPr>
        <p:spPr>
          <a:xfrm>
            <a:off x="3448379" y="2041451"/>
            <a:ext cx="818707" cy="1913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495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stomers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" y="1049310"/>
            <a:ext cx="11350052" cy="5426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20000" y="1049310"/>
            <a:ext cx="753770" cy="41073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4577" y="5336498"/>
            <a:ext cx="475423" cy="21786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3525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0BA4-FEF0-DAD3-81D6-8AD4F9FC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D4DF-92DD-D001-992A-AB6A015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TOOLS&gt; Create </a:t>
            </a:r>
            <a:r>
              <a:rPr lang="en-US" sz="4400" dirty="0"/>
              <a:t>accounting </a:t>
            </a:r>
            <a:r>
              <a:rPr lang="en-US" sz="4400" i="0" dirty="0">
                <a:solidFill>
                  <a:srgbClr val="FFFFFF"/>
                </a:solidFill>
                <a:effectLst/>
              </a:rPr>
              <a:t>treatment</a:t>
            </a:r>
            <a:endParaRPr lang="en-US" sz="4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0551DB-213C-F7F2-B3CD-27EECE26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527924"/>
            <a:ext cx="11194025" cy="4942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DF798-C0B4-14E6-8508-FF1F9E10FF39}"/>
              </a:ext>
            </a:extLst>
          </p:cNvPr>
          <p:cNvSpPr/>
          <p:nvPr/>
        </p:nvSpPr>
        <p:spPr>
          <a:xfrm>
            <a:off x="2173844" y="1841147"/>
            <a:ext cx="1201479" cy="20201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80032" y="159336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5339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65243-4DE1-8DD1-14E2-F6BE87885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6D77-712F-45FD-BA34-D742523D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0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Create Final accounting</a:t>
            </a: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AAD3DD45-4B9B-6B6F-6667-A8C3F3256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75358"/>
            <a:ext cx="10798277" cy="5216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23CF5B-45A4-B85A-0B34-383875F38621}"/>
              </a:ext>
            </a:extLst>
          </p:cNvPr>
          <p:cNvSpPr/>
          <p:nvPr/>
        </p:nvSpPr>
        <p:spPr>
          <a:xfrm>
            <a:off x="4572000" y="3444949"/>
            <a:ext cx="1666568" cy="19790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4696696" y="4705913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8967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CB5C3-310F-EB49-0507-59188B9BD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2C0E-A918-F40A-963A-EC4DA077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243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TOOLS&gt; View </a:t>
            </a:r>
            <a:r>
              <a:rPr lang="en-US" sz="4400" dirty="0" err="1" smtClean="0"/>
              <a:t>AccountiNG</a:t>
            </a:r>
            <a:endParaRPr lang="en-US" sz="4400" dirty="0"/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DBDA0B70-8488-A947-922E-11122FD6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0556"/>
            <a:ext cx="10311581" cy="5305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12CD54-F9DB-6BD7-D918-417D9361E0CA}"/>
              </a:ext>
            </a:extLst>
          </p:cNvPr>
          <p:cNvSpPr/>
          <p:nvPr/>
        </p:nvSpPr>
        <p:spPr>
          <a:xfrm>
            <a:off x="2218775" y="1638787"/>
            <a:ext cx="1169582" cy="2339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507741" y="1454816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46633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334F4-06F8-359A-4DC9-A60880ED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1825-0473-6D57-4826-B1265FC9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99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Transaction’s journal entry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7EB84B-8816-14A4-9A37-DA8A98654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9" y="1441967"/>
            <a:ext cx="11178242" cy="47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8262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9797B-19E8-A24E-0A88-A7267103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F949-0689-8DB6-4999-89AD78FC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51"/>
            <a:ext cx="10515600" cy="75266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Making Deposit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BB8A60-60D0-CBCA-6644-F40806385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0" y="1483390"/>
            <a:ext cx="10497880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58255-4659-C82F-9A4F-0D6C0EA493F8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05178" y="3086427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74372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946B7-5EAC-9A94-7283-8B1CB6B7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5568-0572-239A-C92A-EA3A9357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1517"/>
            <a:ext cx="10515600" cy="3650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Enter Customer Info ,transaction class </a:t>
            </a:r>
            <a:br>
              <a:rPr lang="en-US" sz="3600" dirty="0"/>
            </a:br>
            <a:r>
              <a:rPr lang="en-US" sz="3600" dirty="0"/>
              <a:t>&amp; its type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BA091E-A8B6-671B-4A23-1ADD4A910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187" y="1447493"/>
            <a:ext cx="9791699" cy="4872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6654CD-0221-A459-2BE9-96F27EEB6AA8}"/>
              </a:ext>
            </a:extLst>
          </p:cNvPr>
          <p:cNvSpPr/>
          <p:nvPr/>
        </p:nvSpPr>
        <p:spPr>
          <a:xfrm>
            <a:off x="4446116" y="3132671"/>
            <a:ext cx="2685343" cy="175365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2527" y="2177222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12526" y="2372985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618614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370AB-FEB6-1587-F87C-6D51FFC9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9482-240D-573A-397C-5BEB92BD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50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Enter commitment info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2B3890-4860-29A6-852A-CFE56EA4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125" y="1449638"/>
            <a:ext cx="10353675" cy="4939577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983B2B6-F44A-6EBA-BD62-BF2E73025A72}"/>
              </a:ext>
            </a:extLst>
          </p:cNvPr>
          <p:cNvSpPr/>
          <p:nvPr/>
        </p:nvSpPr>
        <p:spPr>
          <a:xfrm>
            <a:off x="8707622" y="4379285"/>
            <a:ext cx="903767" cy="19670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5765CEA5-0939-3088-8B07-4B2FC2CC67BC}"/>
              </a:ext>
            </a:extLst>
          </p:cNvPr>
          <p:cNvSpPr/>
          <p:nvPr/>
        </p:nvSpPr>
        <p:spPr>
          <a:xfrm>
            <a:off x="4558930" y="3744898"/>
            <a:ext cx="903767" cy="19670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AFC7438-6A05-6C56-922D-04330F357727}"/>
              </a:ext>
            </a:extLst>
          </p:cNvPr>
          <p:cNvSpPr/>
          <p:nvPr/>
        </p:nvSpPr>
        <p:spPr>
          <a:xfrm>
            <a:off x="5876925" y="3330649"/>
            <a:ext cx="903767" cy="19670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06263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B40F-4485-6717-2938-8FDFA753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6C23-CF80-6079-0623-B97DBA70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9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TOOLS &gt;Create </a:t>
            </a:r>
            <a:r>
              <a:rPr lang="en-US" sz="4400" dirty="0"/>
              <a:t>accounting </a:t>
            </a:r>
            <a:r>
              <a:rPr lang="en-US" sz="4400" i="0" dirty="0">
                <a:solidFill>
                  <a:srgbClr val="FFFFFF"/>
                </a:solidFill>
                <a:effectLst/>
              </a:rPr>
              <a:t>treatment</a:t>
            </a:r>
            <a:endParaRPr lang="en-US" sz="4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7D0377-5DF7-7258-035D-6BD2FD83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026" y="1342104"/>
            <a:ext cx="9001124" cy="4955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784764" y="1616359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28180" y="1454816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62250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8729-98DF-D7D3-07DB-F346C0F75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8C53-7E7F-ABA6-DCFD-F5FE9109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5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Create Final Accounting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BF167F-4052-F485-EE8B-6E335C31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1171575"/>
            <a:ext cx="11277599" cy="4984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B99D9D-580C-AAC2-DA8D-51C9BAA93EE6}"/>
              </a:ext>
            </a:extLst>
          </p:cNvPr>
          <p:cNvSpPr/>
          <p:nvPr/>
        </p:nvSpPr>
        <p:spPr>
          <a:xfrm>
            <a:off x="4042567" y="3314858"/>
            <a:ext cx="2053433" cy="1728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5888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1F2F-4A6B-7D10-6863-E5AAE598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28AC-5836-D6F7-ABAE-6021B35F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TOOLS&gt; View Accounting   </a:t>
            </a:r>
            <a:endParaRPr lang="en-US" sz="4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01D045-50EA-E23A-DB23-1AC33E61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875" y="1398580"/>
            <a:ext cx="9620249" cy="4799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590796" y="1824171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26396" y="1593364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00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Organization - Mozilla Firef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" y="1214202"/>
            <a:ext cx="10583056" cy="53514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941"/>
          </a:xfrm>
        </p:spPr>
        <p:txBody>
          <a:bodyPr/>
          <a:lstStyle/>
          <a:p>
            <a:r>
              <a:rPr lang="en-US" dirty="0"/>
              <a:t>Add Name, Alias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833141" y="1618938"/>
            <a:ext cx="1079292" cy="2023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39056" y="3672590"/>
            <a:ext cx="1723869" cy="32978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31674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27BC3-775F-DE9A-FE0D-5B6EE231F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040A-7794-8ABA-D44F-910135AF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Transaction’s journal entry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760FBB-92A0-D683-D478-39C3D24E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68362"/>
            <a:ext cx="10365650" cy="51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2116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9B9F-4E58-0545-B2CC-B4CE90D0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DD83-AEA5-CD41-A401-F813646F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539"/>
            <a:ext cx="10515600" cy="75266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Applying Deposit on standard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61051D-9F5E-6957-0C04-ABAF6DB75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0" y="1483390"/>
            <a:ext cx="10497880" cy="489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34B6E-6C42-3BCB-832D-524DE046D479}"/>
              </a:ext>
            </a:extLst>
          </p:cNvPr>
          <p:cNvSpPr txBox="1"/>
          <p:nvPr/>
        </p:nvSpPr>
        <p:spPr>
          <a:xfrm>
            <a:off x="223284" y="898615"/>
            <a:ext cx="123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Transactions</a:t>
            </a:r>
            <a:r>
              <a:rPr lang="ar-EG" sz="3200" dirty="0"/>
              <a:t>&lt;&lt;&lt; </a:t>
            </a:r>
            <a:r>
              <a:rPr lang="en-US" sz="3200" dirty="0"/>
              <a:t> Transactions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29B65-2933-6F07-C4D4-E52284AA3125}"/>
              </a:ext>
            </a:extLst>
          </p:cNvPr>
          <p:cNvCxnSpPr/>
          <p:nvPr/>
        </p:nvCxnSpPr>
        <p:spPr>
          <a:xfrm flipH="1">
            <a:off x="3905178" y="3086427"/>
            <a:ext cx="1507481" cy="79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30803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EC994-F5F6-59D2-3E47-FA13EC62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4B6A-2F34-711D-9528-C9B09821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05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Enter Customer Info ,transaction class </a:t>
            </a:r>
            <a:br>
              <a:rPr lang="en-US" sz="3200" dirty="0"/>
            </a:br>
            <a:r>
              <a:rPr lang="en-US" sz="3200" dirty="0"/>
              <a:t>its type &amp; tap line items to add transaction line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4C67E9-C3CC-83A0-2B1B-4AD8C344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1945072"/>
            <a:ext cx="9522956" cy="47836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C1CB0B-2545-1710-7D24-4B56F1433F16}"/>
              </a:ext>
            </a:extLst>
          </p:cNvPr>
          <p:cNvCxnSpPr/>
          <p:nvPr/>
        </p:nvCxnSpPr>
        <p:spPr>
          <a:xfrm flipH="1">
            <a:off x="4146091" y="2183258"/>
            <a:ext cx="935583" cy="595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00CDDF-3865-F22A-9B0E-D8F02054D7FD}"/>
              </a:ext>
            </a:extLst>
          </p:cNvPr>
          <p:cNvCxnSpPr/>
          <p:nvPr/>
        </p:nvCxnSpPr>
        <p:spPr>
          <a:xfrm flipH="1">
            <a:off x="4146091" y="2387381"/>
            <a:ext cx="935583" cy="595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4DB5138-B008-666E-DBA1-A5896F698FD7}"/>
              </a:ext>
            </a:extLst>
          </p:cNvPr>
          <p:cNvSpPr/>
          <p:nvPr/>
        </p:nvSpPr>
        <p:spPr>
          <a:xfrm>
            <a:off x="4703536" y="3643380"/>
            <a:ext cx="2436174" cy="15844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1800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CEAA-8F0D-44C4-7E6C-1C71733E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E532-1617-F9ED-6BFF-0FC73D1E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 transaction Line</a:t>
            </a: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1C94BF-33FF-D41C-E487-B93A9F56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728247"/>
            <a:ext cx="9996055" cy="51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36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991A3-7342-F571-2014-38F1EC6D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E871-5322-B50C-7F75-4A54B27E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Transaction entry completed</a:t>
            </a:r>
            <a:br>
              <a:rPr lang="en-US" sz="3600" dirty="0"/>
            </a:br>
            <a:r>
              <a:rPr lang="en-US" sz="3600" dirty="0"/>
              <a:t>&amp; we have a transaction number</a:t>
            </a:r>
            <a:endParaRPr lang="en-US" sz="3600" b="1" dirty="0"/>
          </a:p>
        </p:txBody>
      </p:sp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6EB350-B0FF-2558-8CDE-0B5CE818C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30" y="1866792"/>
            <a:ext cx="8336594" cy="49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474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2BBC-ED7F-4521-A92A-56C6E158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060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Applying deposit on </a:t>
            </a:r>
            <a:r>
              <a:rPr lang="en-US" sz="4400" dirty="0" smtClean="0"/>
              <a:t>invoice</a:t>
            </a:r>
            <a:br>
              <a:rPr lang="en-US" sz="4400" dirty="0" smtClean="0"/>
            </a:br>
            <a:r>
              <a:rPr lang="en-US" sz="4400" dirty="0" smtClean="0"/>
              <a:t>ACTIONS&gt; APPLY DEPOSIT</a:t>
            </a:r>
            <a:endParaRPr lang="en-US" sz="4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7D86D8-B3D7-8BCA-78F2-1A536210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52" y="1690689"/>
            <a:ext cx="10481783" cy="516731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352866" y="2610015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3443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B621-2E97-AD4F-BA04-3EA8386B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8F20-CB0C-79EB-AC01-FA7C46A8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Enter the deposit info</a:t>
            </a:r>
          </a:p>
        </p:txBody>
      </p:sp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E204E4-13BD-4538-67B6-1C6CD9EC8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653"/>
            <a:ext cx="10285429" cy="501034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951088" y="3449871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74462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4579-11CD-F37F-AFC9-5AC38DB5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C120-D365-FB20-834E-C7BD6FBD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959"/>
            <a:ext cx="10404764" cy="160934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deposit was added and </a:t>
            </a:r>
            <a:r>
              <a:rPr lang="en-US" sz="3600" dirty="0" smtClean="0"/>
              <a:t>adjusted</a:t>
            </a:r>
            <a:endParaRPr lang="en-US" sz="3600" dirty="0"/>
          </a:p>
        </p:txBody>
      </p: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DA9CF8-FE35-F0EB-8CF8-DE95ECC9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82" y="1690688"/>
            <a:ext cx="10302782" cy="5167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6AABF8-B6D0-A88E-DE48-6CB393A99AA5}"/>
              </a:ext>
            </a:extLst>
          </p:cNvPr>
          <p:cNvSpPr/>
          <p:nvPr/>
        </p:nvSpPr>
        <p:spPr>
          <a:xfrm>
            <a:off x="1898074" y="5301673"/>
            <a:ext cx="3214254" cy="89592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287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1DD52-036C-81F1-06E8-C0A63F34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94AA-6522-C799-E180-EAEDE70E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8641"/>
          </a:xfrm>
        </p:spPr>
        <p:txBody>
          <a:bodyPr/>
          <a:lstStyle/>
          <a:p>
            <a:pPr algn="ctr"/>
            <a:r>
              <a:rPr lang="en-US" dirty="0"/>
              <a:t>The final balance</a:t>
            </a:r>
          </a:p>
        </p:txBody>
      </p:sp>
      <p:pic>
        <p:nvPicPr>
          <p:cNvPr id="46" name="Picture 4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24DC2F2-BF6D-4215-BCD5-1F6ACFB07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7" y="1593273"/>
            <a:ext cx="900238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993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EE256-742D-6B10-073D-72DAF8E20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E032-9F30-7863-72A0-78EA6082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9334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Tools&gt; Creating accounting</a:t>
            </a:r>
            <a:endParaRPr lang="en-US" sz="36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017714-BDDB-C0E0-A4A3-3B4EE391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567141"/>
            <a:ext cx="10213156" cy="5180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12C41-43A0-CF77-E0C3-BC4C4CA4BDB0}"/>
              </a:ext>
            </a:extLst>
          </p:cNvPr>
          <p:cNvSpPr/>
          <p:nvPr/>
        </p:nvSpPr>
        <p:spPr>
          <a:xfrm>
            <a:off x="2493811" y="1879590"/>
            <a:ext cx="1343893" cy="1847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29415" y="1704199"/>
            <a:ext cx="922587" cy="286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2662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2A3FE9FF25584AB7040FA1EBC6C95E" ma:contentTypeVersion="1" ma:contentTypeDescription="Create a new document." ma:contentTypeScope="" ma:versionID="e2ece1de741baa73cb5fe0ddcf9c584c">
  <xsd:schema xmlns:xsd="http://www.w3.org/2001/XMLSchema" xmlns:xs="http://www.w3.org/2001/XMLSchema" xmlns:p="http://schemas.microsoft.com/office/2006/metadata/properties" xmlns:ns3="a2516192-ed72-4169-a223-e7c84fbe0307" targetNamespace="http://schemas.microsoft.com/office/2006/metadata/properties" ma:root="true" ma:fieldsID="d0a708cd67c5075077c56561b51d8a75" ns3:_="">
    <xsd:import namespace="a2516192-ed72-4169-a223-e7c84fbe030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16192-ed72-4169-a223-e7c84fbe030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6D697A-391C-4E53-9A95-DC2B4CAA44A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2516192-ed72-4169-a223-e7c84fbe030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040F12-F6BA-4C19-B91A-9A638571C1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516192-ed72-4169-a223-e7c84fbe0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B8F1B5-46C1-443A-9A3B-DF2A8546FC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3354</TotalTime>
  <Words>1484</Words>
  <Application>Microsoft Office PowerPoint</Application>
  <PresentationFormat>Widescreen</PresentationFormat>
  <Paragraphs>269</Paragraphs>
  <Slides>189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5" baseType="lpstr">
      <vt:lpstr>Arial</vt:lpstr>
      <vt:lpstr>Calibri</vt:lpstr>
      <vt:lpstr>Cambria</vt:lpstr>
      <vt:lpstr>Times New Roman</vt:lpstr>
      <vt:lpstr>Wingdings</vt:lpstr>
      <vt:lpstr>Wood Type</vt:lpstr>
      <vt:lpstr>Accounts Receivable</vt:lpstr>
      <vt:lpstr>TEAM MEMBERS</vt:lpstr>
      <vt:lpstr>PAYMENT TERMS</vt:lpstr>
      <vt:lpstr>Payment Term</vt:lpstr>
      <vt:lpstr>Add our name, description, base amount and our payment schedule</vt:lpstr>
      <vt:lpstr>Create Manual Customer</vt:lpstr>
      <vt:lpstr>Create Manual Customer</vt:lpstr>
      <vt:lpstr>Create</vt:lpstr>
      <vt:lpstr>Add Name, Alias</vt:lpstr>
      <vt:lpstr>Add Country, Address, City, County, State, Postal Code</vt:lpstr>
      <vt:lpstr>Primary, Apply</vt:lpstr>
      <vt:lpstr>Choose our CUSTOMER</vt:lpstr>
      <vt:lpstr>Click Details</vt:lpstr>
      <vt:lpstr>Business Purposes</vt:lpstr>
      <vt:lpstr>Detail</vt:lpstr>
      <vt:lpstr>Adding accOUNT receivable, revenue and tax</vt:lpstr>
      <vt:lpstr>Tax Profile</vt:lpstr>
      <vt:lpstr>Allow Tax Applicability</vt:lpstr>
      <vt:lpstr>Profile</vt:lpstr>
      <vt:lpstr>Choose our payment term</vt:lpstr>
      <vt:lpstr>Click apply</vt:lpstr>
      <vt:lpstr>Here is our customer account &amp; site</vt:lpstr>
      <vt:lpstr>PowerPoint Presentation</vt:lpstr>
      <vt:lpstr>MEMO LINE</vt:lpstr>
      <vt:lpstr>Memo Line</vt:lpstr>
      <vt:lpstr>Add name . Description, Revenue ACC, active dates</vt:lpstr>
      <vt:lpstr>Making invoice</vt:lpstr>
      <vt:lpstr>Making invoice</vt:lpstr>
      <vt:lpstr>Enter Customer Info ,transaction class  its type &amp; tap line items to add transaction line </vt:lpstr>
      <vt:lpstr>Add Transaction Line</vt:lpstr>
      <vt:lpstr>Complete this transaction</vt:lpstr>
      <vt:lpstr>Transaction entry completed &amp; we have a transaction number  </vt:lpstr>
      <vt:lpstr>Creating accounting treatment</vt:lpstr>
      <vt:lpstr>Create Final Accounting</vt:lpstr>
      <vt:lpstr>View accounting entry</vt:lpstr>
      <vt:lpstr>Transaction’s journal entry</vt:lpstr>
      <vt:lpstr>Making cash invoice</vt:lpstr>
      <vt:lpstr>Enter Customer Info ,transaction class  its type , receipt method &amp; tap line items to add transaction line</vt:lpstr>
      <vt:lpstr>Add Transaction Line</vt:lpstr>
      <vt:lpstr>Complete this transaction</vt:lpstr>
      <vt:lpstr>Transaction entry completed &amp; we have a transaction number  </vt:lpstr>
      <vt:lpstr>TOOLS&gt; Create accounting</vt:lpstr>
      <vt:lpstr>Create Final Accounting</vt:lpstr>
      <vt:lpstr>TOOLS &gt;View accounting</vt:lpstr>
      <vt:lpstr>Transaction’s journal entry</vt:lpstr>
      <vt:lpstr>Applying credit ON debit</vt:lpstr>
      <vt:lpstr>Making debit memo</vt:lpstr>
      <vt:lpstr>Enter Customer Info ,transaction class  its type &amp; tap line items to add transaction line </vt:lpstr>
      <vt:lpstr>Add Transaction Line</vt:lpstr>
      <vt:lpstr>Complete this transaction</vt:lpstr>
      <vt:lpstr>Transaction entry completed &amp; we have a transaction number  </vt:lpstr>
      <vt:lpstr>TOOLS&gt; CreatE accounting</vt:lpstr>
      <vt:lpstr>Create Final Accounting</vt:lpstr>
      <vt:lpstr>TOOLS &gt;View accounting</vt:lpstr>
      <vt:lpstr>Transaction’s journal entry</vt:lpstr>
      <vt:lpstr>Making credit memo</vt:lpstr>
      <vt:lpstr>Enter Customer Info ,transaction class  its type &amp; tap line items to add transaction line </vt:lpstr>
      <vt:lpstr>Add Transaction Line</vt:lpstr>
      <vt:lpstr>Complete this transaction</vt:lpstr>
      <vt:lpstr>Transaction entry completed &amp; we have a transaction number  </vt:lpstr>
      <vt:lpstr>TOOLS &gt; CreatE accounting </vt:lpstr>
      <vt:lpstr>Create Final Accounting</vt:lpstr>
      <vt:lpstr>TOOLS &gt; View accounting </vt:lpstr>
      <vt:lpstr>Transaction’s journal entry</vt:lpstr>
      <vt:lpstr>Applying debit ON credit</vt:lpstr>
      <vt:lpstr>Making credit memo</vt:lpstr>
      <vt:lpstr>Enter Customer Info ,transaction class  its type &amp; tap line items to add transaction line </vt:lpstr>
      <vt:lpstr>Add Transaction Line</vt:lpstr>
      <vt:lpstr>Complete this transaction</vt:lpstr>
      <vt:lpstr>Transaction entry completed &amp; we have a transaction number  </vt:lpstr>
      <vt:lpstr>TOOLS&gt; Create accounting treatment</vt:lpstr>
      <vt:lpstr>Creating Final Accounting</vt:lpstr>
      <vt:lpstr>TOOLS&gt; View Accounting</vt:lpstr>
      <vt:lpstr>Transaction’s journal entry</vt:lpstr>
      <vt:lpstr>Making Debit memo</vt:lpstr>
      <vt:lpstr>Enter Customer Info ,transaction class  its type &amp; tap line items to add transaction line  </vt:lpstr>
      <vt:lpstr>Add transaction Line</vt:lpstr>
      <vt:lpstr>Complete this transaction</vt:lpstr>
      <vt:lpstr>Transaction entry completed &amp; we have a transaction number</vt:lpstr>
      <vt:lpstr>TOOLS&gt; Create accounting treatment</vt:lpstr>
      <vt:lpstr>Create Final accounting</vt:lpstr>
      <vt:lpstr>TOOLS&gt; View AccountiNG</vt:lpstr>
      <vt:lpstr>Transaction’s journal entry</vt:lpstr>
      <vt:lpstr>Making Deposit </vt:lpstr>
      <vt:lpstr>Enter Customer Info ,transaction class  &amp; its type  </vt:lpstr>
      <vt:lpstr>Enter commitment info</vt:lpstr>
      <vt:lpstr>TOOLS &gt;Create accounting treatment</vt:lpstr>
      <vt:lpstr>Create Final Accounting</vt:lpstr>
      <vt:lpstr>TOOLS&gt; View Accounting   </vt:lpstr>
      <vt:lpstr>Transaction’s journal entry</vt:lpstr>
      <vt:lpstr>Applying Deposit on standard </vt:lpstr>
      <vt:lpstr>Enter Customer Info ,transaction class  its type &amp; tap line items to add transaction line  </vt:lpstr>
      <vt:lpstr>Add transaction Line</vt:lpstr>
      <vt:lpstr>Transaction entry completed &amp; we have a transaction number</vt:lpstr>
      <vt:lpstr>Applying deposit on invoice ACTIONS&gt; APPLY DEPOSIT</vt:lpstr>
      <vt:lpstr>Enter the deposit info</vt:lpstr>
      <vt:lpstr>The deposit was added and adjusted</vt:lpstr>
      <vt:lpstr>The final balance</vt:lpstr>
      <vt:lpstr>Tools&gt; Creating accounting</vt:lpstr>
      <vt:lpstr>Creating final accounting</vt:lpstr>
      <vt:lpstr>TOOLS &gt; View Accounting</vt:lpstr>
      <vt:lpstr>Transaction’s journal entry</vt:lpstr>
      <vt:lpstr>Enter Invoices  Press Transactions &gt; Transactions</vt:lpstr>
      <vt:lpstr> Select the type of invoice, select the currency, enter the customer who makes an invoice for him, and select the payment term.                                 Press Line Items</vt:lpstr>
      <vt:lpstr> Enter in This Invoice the Type of line Items and amount</vt:lpstr>
      <vt:lpstr>Press Complete </vt:lpstr>
      <vt:lpstr>To Make this Invoice complete and transfer to the General ledger tools &gt; create accounting  Press Tools &gt;&gt; Create Accounting </vt:lpstr>
      <vt:lpstr>Create Final Accounting &gt;Ok</vt:lpstr>
      <vt:lpstr>To show The transaction for this invoice  Press Tools &gt;&gt; View Accounting </vt:lpstr>
      <vt:lpstr>"Accounts receivable will be recorded as a debit, while revenue will be recorded as a credit."</vt:lpstr>
      <vt:lpstr>Enter an invoice with items Transactions&gt;&gt;Transactions</vt:lpstr>
      <vt:lpstr> "Enter the customer name, currency, Date, invoice type, and payment term."   Press Line Items           </vt:lpstr>
      <vt:lpstr>"Enter '%%' in the Items field, press OK, and select the items."</vt:lpstr>
      <vt:lpstr>Set the quantity for the item Specify the unit price of the item </vt:lpstr>
      <vt:lpstr>Press complete</vt:lpstr>
      <vt:lpstr>To Make this Invoice complete and transfer to the General ledger                                        Tools &gt;Create Accounting</vt:lpstr>
      <vt:lpstr>Crate final Accounting &gt;&gt;Ok</vt:lpstr>
      <vt:lpstr>To show The transaction for this invoice      Press Tools &gt;&gt; View Accounting</vt:lpstr>
      <vt:lpstr>"Accounts receivable will be recorded as a debit, while revenue will be recorded as a credit."</vt:lpstr>
      <vt:lpstr>the same steps as before to enter the invoice                               Transactions&gt;&gt;Transactions</vt:lpstr>
      <vt:lpstr> "Enter the customer name, currency, invoice type, and payment term."                                              Press Line Items To Select Which Type of line items I Enter in This Invoice</vt:lpstr>
      <vt:lpstr>Enter the Type of line Items and amount</vt:lpstr>
      <vt:lpstr>                 Press Complete</vt:lpstr>
      <vt:lpstr>To Make this Invoice complete and transfer to the General ledger                                           Tools &gt;Create Accounting </vt:lpstr>
      <vt:lpstr>      Crate final Accounting &gt;&gt;Ok</vt:lpstr>
      <vt:lpstr>Tools &gt; View Accounting</vt:lpstr>
      <vt:lpstr>Show thetransaction for this invoice "Accounts receivable will be recorded as a debit, while revenue will be recorded as a credit."</vt:lpstr>
      <vt:lpstr>Invoice Adjustments</vt:lpstr>
      <vt:lpstr>Adjustment Any Invoices: 1. Enter the Approval limit: Setup&gt;&gt;Transactions &gt;&gt;Approval limit </vt:lpstr>
      <vt:lpstr>Add a new approval limit so  I can adjust invoices </vt:lpstr>
      <vt:lpstr>PowerPoint Presentation</vt:lpstr>
      <vt:lpstr> Enter Receivable Activities to manage adjustments Press       Setup&gt;&gt;Receipts&gt;&gt;Receivable Activities </vt:lpstr>
      <vt:lpstr>Enter the Operating unit, Name, Type, and then Enter the Code Combination </vt:lpstr>
      <vt:lpstr>Search for invoices to adjust                    Transactions &gt;&gt; Transactions  Select the Invoice and adjust it </vt:lpstr>
      <vt:lpstr>Enter the Transactions Number and press find </vt:lpstr>
      <vt:lpstr>Actions &gt; Adjust</vt:lpstr>
      <vt:lpstr>Select That Invoice I need to Adjust And Press Adjust </vt:lpstr>
      <vt:lpstr>Select the Activity Name I entered in Receivable Activities, type, and the amount I need to adjust. </vt:lpstr>
      <vt:lpstr>create accounting on the adjustment screen.              Press Tools &gt;&gt; Create Accounting </vt:lpstr>
      <vt:lpstr>Create Final Accounting&gt;&gt;Ok </vt:lpstr>
      <vt:lpstr>Tools &gt;View Accounting </vt:lpstr>
      <vt:lpstr>show impacts on the customer’s account balance. Record the adjustment as a debit because it reduces the invoice by the same amount. This also decreases the receivables, which should be reflected as a credit </vt:lpstr>
      <vt:lpstr>                    Press Details</vt:lpstr>
      <vt:lpstr>show the adjustments that happened in the invoice </vt:lpstr>
      <vt:lpstr>Search for another invoice to adjust                       Transactions &gt; Transactions  Select the Invoice and adjust it </vt:lpstr>
      <vt:lpstr>Enter the Transactions Number and press find </vt:lpstr>
      <vt:lpstr>"I will adjust to add an amount to the customer's invoice."                                            Actions &gt;&gt; Adjust</vt:lpstr>
      <vt:lpstr>Select the Activity Name I entered in Receivable Activities, type, and the amount that I need to adjust</vt:lpstr>
      <vt:lpstr>And create accounting on the adjustment screen.       Tools &gt; Create Accounting</vt:lpstr>
      <vt:lpstr>  Create Final Accounting&gt;&gt;Ok</vt:lpstr>
      <vt:lpstr>Tools &gt;View Accounting</vt:lpstr>
      <vt:lpstr>show impacts on the customer’s account balance. "Record the adjustment as a credit because it increases the invoice by the same amount. This also increases the receivables, which should be reflected as a debit." </vt:lpstr>
      <vt:lpstr>Press Details</vt:lpstr>
      <vt:lpstr>show the adjustments that happened in the invoice</vt:lpstr>
      <vt:lpstr>CREATE BANK</vt:lpstr>
      <vt:lpstr>Create Bank</vt:lpstr>
      <vt:lpstr>Create</vt:lpstr>
      <vt:lpstr>Create New Bank</vt:lpstr>
      <vt:lpstr>Create Bank Branch</vt:lpstr>
      <vt:lpstr>Create account</vt:lpstr>
      <vt:lpstr>Create bank account Setup &gt; payment &gt; bank account</vt:lpstr>
      <vt:lpstr>create</vt:lpstr>
      <vt:lpstr>Search with bank name &gt; continue</vt:lpstr>
      <vt:lpstr>vision operations &gt; receivables &gt; next</vt:lpstr>
      <vt:lpstr>Add account name and number</vt:lpstr>
      <vt:lpstr>Add cash &amp; cash clearing accounts</vt:lpstr>
      <vt:lpstr>Continue</vt:lpstr>
      <vt:lpstr>Add Accounts, Apply</vt:lpstr>
      <vt:lpstr>PowerPoint Presentation</vt:lpstr>
      <vt:lpstr>Create bank saFe box</vt:lpstr>
      <vt:lpstr>Create Bank saFe box</vt:lpstr>
      <vt:lpstr>create</vt:lpstr>
      <vt:lpstr>Create New Bank</vt:lpstr>
      <vt:lpstr>create</vt:lpstr>
      <vt:lpstr>Create bank branch &gt; create</vt:lpstr>
      <vt:lpstr>Search with bank name &gt; continue</vt:lpstr>
      <vt:lpstr>Create new Branch</vt:lpstr>
      <vt:lpstr>Our bank branch is done</vt:lpstr>
      <vt:lpstr>Create bank account Setup &gt; payment &gt; bank account</vt:lpstr>
      <vt:lpstr>create</vt:lpstr>
      <vt:lpstr>Search with our bank name</vt:lpstr>
      <vt:lpstr>Create Bank account</vt:lpstr>
      <vt:lpstr>Add account name &amp; number</vt:lpstr>
      <vt:lpstr>Add cash &amp; cash clearing accounts</vt:lpstr>
      <vt:lpstr>Save and next</vt:lpstr>
      <vt:lpstr>Click continue</vt:lpstr>
      <vt:lpstr>Add accounts  &amp; apply</vt:lpstr>
      <vt:lpstr>Here is our bank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</cp:lastModifiedBy>
  <cp:revision>332</cp:revision>
  <dcterms:created xsi:type="dcterms:W3CDTF">2025-02-25T20:47:25Z</dcterms:created>
  <dcterms:modified xsi:type="dcterms:W3CDTF">2025-04-13T13:44:52Z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0x010100402A3FE9FF25584AB7040FA1EBC6C95E</vt:lpwstr>
  </property>
</Properties>
</file>